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92" r:id="rId2"/>
    <p:sldId id="293" r:id="rId3"/>
    <p:sldId id="294" r:id="rId4"/>
    <p:sldId id="295" r:id="rId5"/>
    <p:sldId id="296" r:id="rId6"/>
    <p:sldId id="297" r:id="rId7"/>
    <p:sldId id="299" r:id="rId8"/>
    <p:sldId id="300" r:id="rId9"/>
    <p:sldId id="302" r:id="rId10"/>
    <p:sldId id="303" r:id="rId11"/>
    <p:sldId id="304" r:id="rId12"/>
    <p:sldId id="306" r:id="rId13"/>
    <p:sldId id="301" r:id="rId14"/>
    <p:sldId id="267" r:id="rId15"/>
    <p:sldId id="311" r:id="rId16"/>
    <p:sldId id="308" r:id="rId17"/>
    <p:sldId id="309" r:id="rId18"/>
    <p:sldId id="310" r:id="rId19"/>
    <p:sldId id="307" r:id="rId20"/>
    <p:sldId id="312" r:id="rId21"/>
    <p:sldId id="314" r:id="rId22"/>
    <p:sldId id="313" r:id="rId23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25"/>
      <p:bold r:id="rId26"/>
      <p:italic r:id="rId27"/>
      <p:boldItalic r:id="rId28"/>
    </p:embeddedFont>
    <p:embeddedFont>
      <p:font typeface="Fira Sans Condensed Light" panose="020B0403050000020004" pitchFamily="34" charset="0"/>
      <p:regular r:id="rId29"/>
      <p:bold r:id="rId30"/>
      <p:italic r:id="rId31"/>
      <p:boldItalic r:id="rId32"/>
    </p:embeddedFont>
    <p:embeddedFont>
      <p:font typeface="Rajdhani" panose="020B0604020202020204" charset="0"/>
      <p:regular r:id="rId33"/>
      <p:bold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679B81-1B36-4E76-9E11-38707684F812}">
  <a:tblStyle styleId="{C0679B81-1B36-4E76-9E11-38707684F8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 varScale="1">
        <p:scale>
          <a:sx n="93" d="100"/>
          <a:sy n="93" d="100"/>
        </p:scale>
        <p:origin x="824" y="56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0CA813DC-D9D8-0F1C-A6D2-0B9756EC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>
            <a:extLst>
              <a:ext uri="{FF2B5EF4-FFF2-40B4-BE49-F238E27FC236}">
                <a16:creationId xmlns:a16="http://schemas.microsoft.com/office/drawing/2014/main" id="{EC71870C-AB04-11DA-82EC-93E472C17C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>
            <a:extLst>
              <a:ext uri="{FF2B5EF4-FFF2-40B4-BE49-F238E27FC236}">
                <a16:creationId xmlns:a16="http://schemas.microsoft.com/office/drawing/2014/main" id="{ECEA9231-068E-EA8B-38B4-DC03FC38C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37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>
          <a:extLst>
            <a:ext uri="{FF2B5EF4-FFF2-40B4-BE49-F238E27FC236}">
              <a16:creationId xmlns:a16="http://schemas.microsoft.com/office/drawing/2014/main" id="{BCBAE553-6EFB-845B-44F8-A13C29F23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>
            <a:extLst>
              <a:ext uri="{FF2B5EF4-FFF2-40B4-BE49-F238E27FC236}">
                <a16:creationId xmlns:a16="http://schemas.microsoft.com/office/drawing/2014/main" id="{91EE2B7A-5266-4663-F45F-95935C004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>
            <a:extLst>
              <a:ext uri="{FF2B5EF4-FFF2-40B4-BE49-F238E27FC236}">
                <a16:creationId xmlns:a16="http://schemas.microsoft.com/office/drawing/2014/main" id="{0BB238A8-1ACD-F031-5AF8-B354100AF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10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>
          <a:extLst>
            <a:ext uri="{FF2B5EF4-FFF2-40B4-BE49-F238E27FC236}">
              <a16:creationId xmlns:a16="http://schemas.microsoft.com/office/drawing/2014/main" id="{7C071DAF-2396-CDC3-FC98-18E969B5C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>
            <a:extLst>
              <a:ext uri="{FF2B5EF4-FFF2-40B4-BE49-F238E27FC236}">
                <a16:creationId xmlns:a16="http://schemas.microsoft.com/office/drawing/2014/main" id="{915DDBDD-F04B-27A3-ED5C-EC604640D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>
            <a:extLst>
              <a:ext uri="{FF2B5EF4-FFF2-40B4-BE49-F238E27FC236}">
                <a16:creationId xmlns:a16="http://schemas.microsoft.com/office/drawing/2014/main" id="{10DF8FA0-7CCE-27A7-10EA-FFF82294C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1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74F7-07E6-7DAF-2C89-8A9F08CDD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Звуковая система ПК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6DAC52-58AA-42EA-AE32-B7582384B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4561" y="3848862"/>
            <a:ext cx="1576063" cy="108064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Драгныш Е. Н.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П-23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AEFCA-8A90-5176-6D79-3EBAEB9B9993}"/>
              </a:ext>
            </a:extLst>
          </p:cNvPr>
          <p:cNvSpPr txBox="1"/>
          <p:nvPr/>
        </p:nvSpPr>
        <p:spPr>
          <a:xfrm>
            <a:off x="0" y="4621732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5548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72F454C7-1195-536F-2769-3231D644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>
            <a:extLst>
              <a:ext uri="{FF2B5EF4-FFF2-40B4-BE49-F238E27FC236}">
                <a16:creationId xmlns:a16="http://schemas.microsoft.com/office/drawing/2014/main" id="{BD21CA45-76F0-E6EE-85F1-7088B193A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1233" y="565440"/>
            <a:ext cx="81517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О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сновные характеристики звуковых карт</a:t>
            </a:r>
            <a:endParaRPr sz="3200" dirty="0"/>
          </a:p>
        </p:txBody>
      </p:sp>
      <p:sp>
        <p:nvSpPr>
          <p:cNvPr id="698" name="Google Shape;698;p30">
            <a:extLst>
              <a:ext uri="{FF2B5EF4-FFF2-40B4-BE49-F238E27FC236}">
                <a16:creationId xmlns:a16="http://schemas.microsoft.com/office/drawing/2014/main" id="{542D7327-C261-203D-D4C4-E858B292C70D}"/>
              </a:ext>
            </a:extLst>
          </p:cNvPr>
          <p:cNvSpPr/>
          <p:nvPr/>
        </p:nvSpPr>
        <p:spPr>
          <a:xfrm>
            <a:off x="4281087" y="1869407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9" name="Google Shape;699;p30">
            <a:extLst>
              <a:ext uri="{FF2B5EF4-FFF2-40B4-BE49-F238E27FC236}">
                <a16:creationId xmlns:a16="http://schemas.microsoft.com/office/drawing/2014/main" id="{4A6E8D28-1E2C-3CBC-0899-28BB8A53E27F}"/>
              </a:ext>
            </a:extLst>
          </p:cNvPr>
          <p:cNvSpPr/>
          <p:nvPr/>
        </p:nvSpPr>
        <p:spPr>
          <a:xfrm>
            <a:off x="4281087" y="2939623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0" name="Google Shape;700;p30">
            <a:extLst>
              <a:ext uri="{FF2B5EF4-FFF2-40B4-BE49-F238E27FC236}">
                <a16:creationId xmlns:a16="http://schemas.microsoft.com/office/drawing/2014/main" id="{186BE5EF-B738-0A6D-7498-6BC864AB14FE}"/>
              </a:ext>
            </a:extLst>
          </p:cNvPr>
          <p:cNvSpPr/>
          <p:nvPr/>
        </p:nvSpPr>
        <p:spPr>
          <a:xfrm>
            <a:off x="4281087" y="2404515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1" name="Google Shape;701;p30">
            <a:extLst>
              <a:ext uri="{FF2B5EF4-FFF2-40B4-BE49-F238E27FC236}">
                <a16:creationId xmlns:a16="http://schemas.microsoft.com/office/drawing/2014/main" id="{B82D032B-138B-B4A7-C2B8-876EE11CD0F4}"/>
              </a:ext>
            </a:extLst>
          </p:cNvPr>
          <p:cNvSpPr/>
          <p:nvPr/>
        </p:nvSpPr>
        <p:spPr>
          <a:xfrm>
            <a:off x="4281087" y="3474731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2" name="Google Shape;702;p30">
            <a:extLst>
              <a:ext uri="{FF2B5EF4-FFF2-40B4-BE49-F238E27FC236}">
                <a16:creationId xmlns:a16="http://schemas.microsoft.com/office/drawing/2014/main" id="{98B6C237-4F8F-FCA1-AD47-56C6FCF58BCC}"/>
              </a:ext>
            </a:extLst>
          </p:cNvPr>
          <p:cNvSpPr/>
          <p:nvPr/>
        </p:nvSpPr>
        <p:spPr>
          <a:xfrm>
            <a:off x="4281087" y="4009839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3" name="Google Shape;703;p30">
            <a:extLst>
              <a:ext uri="{FF2B5EF4-FFF2-40B4-BE49-F238E27FC236}">
                <a16:creationId xmlns:a16="http://schemas.microsoft.com/office/drawing/2014/main" id="{61728B77-E06E-9D84-2E2A-3ADDAE19A956}"/>
              </a:ext>
            </a:extLst>
          </p:cNvPr>
          <p:cNvCxnSpPr>
            <a:stCxn id="698" idx="4"/>
            <a:endCxn id="700" idx="0"/>
          </p:cNvCxnSpPr>
          <p:nvPr/>
        </p:nvCxnSpPr>
        <p:spPr>
          <a:xfrm>
            <a:off x="4358637" y="2024507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30">
            <a:extLst>
              <a:ext uri="{FF2B5EF4-FFF2-40B4-BE49-F238E27FC236}">
                <a16:creationId xmlns:a16="http://schemas.microsoft.com/office/drawing/2014/main" id="{3201B471-EB09-385F-EC49-C6CF8B81D846}"/>
              </a:ext>
            </a:extLst>
          </p:cNvPr>
          <p:cNvCxnSpPr>
            <a:stCxn id="700" idx="4"/>
            <a:endCxn id="699" idx="0"/>
          </p:cNvCxnSpPr>
          <p:nvPr/>
        </p:nvCxnSpPr>
        <p:spPr>
          <a:xfrm>
            <a:off x="4358637" y="2559615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30">
            <a:extLst>
              <a:ext uri="{FF2B5EF4-FFF2-40B4-BE49-F238E27FC236}">
                <a16:creationId xmlns:a16="http://schemas.microsoft.com/office/drawing/2014/main" id="{F3D6247C-28CE-567B-577A-D07439504AC3}"/>
              </a:ext>
            </a:extLst>
          </p:cNvPr>
          <p:cNvCxnSpPr>
            <a:stCxn id="699" idx="4"/>
            <a:endCxn id="701" idx="0"/>
          </p:cNvCxnSpPr>
          <p:nvPr/>
        </p:nvCxnSpPr>
        <p:spPr>
          <a:xfrm>
            <a:off x="4358637" y="3094723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30">
            <a:extLst>
              <a:ext uri="{FF2B5EF4-FFF2-40B4-BE49-F238E27FC236}">
                <a16:creationId xmlns:a16="http://schemas.microsoft.com/office/drawing/2014/main" id="{1BBB79B5-3D1E-0CD7-850B-83E51C314D62}"/>
              </a:ext>
            </a:extLst>
          </p:cNvPr>
          <p:cNvCxnSpPr>
            <a:stCxn id="701" idx="4"/>
            <a:endCxn id="702" idx="0"/>
          </p:cNvCxnSpPr>
          <p:nvPr/>
        </p:nvCxnSpPr>
        <p:spPr>
          <a:xfrm>
            <a:off x="4358637" y="3629831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7" name="Google Shape;707;p30">
            <a:extLst>
              <a:ext uri="{FF2B5EF4-FFF2-40B4-BE49-F238E27FC236}">
                <a16:creationId xmlns:a16="http://schemas.microsoft.com/office/drawing/2014/main" id="{1C094DA7-32ED-488D-2D88-24C0DE9EE988}"/>
              </a:ext>
            </a:extLst>
          </p:cNvPr>
          <p:cNvGrpSpPr/>
          <p:nvPr/>
        </p:nvGrpSpPr>
        <p:grpSpPr>
          <a:xfrm>
            <a:off x="261262" y="1366740"/>
            <a:ext cx="3634577" cy="1091250"/>
            <a:chOff x="261262" y="1366740"/>
            <a:chExt cx="3634577" cy="1091250"/>
          </a:xfrm>
        </p:grpSpPr>
        <p:sp>
          <p:nvSpPr>
            <p:cNvPr id="709" name="Google Shape;709;p30">
              <a:extLst>
                <a:ext uri="{FF2B5EF4-FFF2-40B4-BE49-F238E27FC236}">
                  <a16:creationId xmlns:a16="http://schemas.microsoft.com/office/drawing/2014/main" id="{101C2744-A190-441A-166F-2FE39E8AC148}"/>
                </a:ext>
              </a:extLst>
            </p:cNvPr>
            <p:cNvSpPr txBox="1"/>
            <p:nvPr/>
          </p:nvSpPr>
          <p:spPr>
            <a:xfrm>
              <a:off x="261262" y="1366740"/>
              <a:ext cx="2371080" cy="1091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Т</a:t>
              </a:r>
              <a:r>
                <a:rPr lang="ru-RU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ип размещения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Fira Sans Condensed"/>
                </a:rPr>
                <a:t>внешняя, внутренняя, внутренняя с внешним блоком</a:t>
              </a:r>
              <a:endParaRPr sz="1600" dirty="0">
                <a:solidFill>
                  <a:schemeClr val="tx2"/>
                </a:solidFill>
                <a:latin typeface="Times New Roman" panose="02020603050405020304" pitchFamily="18" charset="0"/>
                <a:ea typeface="Fira Sans Condensed"/>
                <a:cs typeface="Times New Roman" panose="02020603050405020304" pitchFamily="18" charset="0"/>
                <a:sym typeface="Fira Sans Condensed"/>
              </a:endParaRPr>
            </a:p>
          </p:txBody>
        </p:sp>
        <p:sp>
          <p:nvSpPr>
            <p:cNvPr id="711" name="Google Shape;711;p30">
              <a:extLst>
                <a:ext uri="{FF2B5EF4-FFF2-40B4-BE49-F238E27FC236}">
                  <a16:creationId xmlns:a16="http://schemas.microsoft.com/office/drawing/2014/main" id="{9FD8A7B4-9334-3059-A097-0352D26310B0}"/>
                </a:ext>
              </a:extLst>
            </p:cNvPr>
            <p:cNvSpPr txBox="1"/>
            <p:nvPr/>
          </p:nvSpPr>
          <p:spPr>
            <a:xfrm>
              <a:off x="3164439" y="1711337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Times New Roman" panose="02020603050405020304" pitchFamily="18" charset="0"/>
                  <a:ea typeface="Rajdhani"/>
                  <a:cs typeface="Times New Roman" panose="02020603050405020304" pitchFamily="18" charset="0"/>
                  <a:sym typeface="Rajdhani"/>
                </a:rPr>
                <a:t>01</a:t>
              </a:r>
              <a:endParaRPr sz="2400" b="1" dirty="0">
                <a:solidFill>
                  <a:schemeClr val="lt2"/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endParaRPr>
            </a:p>
          </p:txBody>
        </p:sp>
      </p:grpSp>
      <p:grpSp>
        <p:nvGrpSpPr>
          <p:cNvPr id="712" name="Google Shape;712;p30">
            <a:extLst>
              <a:ext uri="{FF2B5EF4-FFF2-40B4-BE49-F238E27FC236}">
                <a16:creationId xmlns:a16="http://schemas.microsoft.com/office/drawing/2014/main" id="{575AFC33-AABA-64F7-E69B-EA202EC2021F}"/>
              </a:ext>
            </a:extLst>
          </p:cNvPr>
          <p:cNvGrpSpPr/>
          <p:nvPr/>
        </p:nvGrpSpPr>
        <p:grpSpPr>
          <a:xfrm>
            <a:off x="4845906" y="2213662"/>
            <a:ext cx="4153714" cy="572700"/>
            <a:chOff x="4845906" y="2213662"/>
            <a:chExt cx="4153714" cy="572700"/>
          </a:xfrm>
        </p:grpSpPr>
        <p:sp>
          <p:nvSpPr>
            <p:cNvPr id="715" name="Google Shape;715;p30">
              <a:extLst>
                <a:ext uri="{FF2B5EF4-FFF2-40B4-BE49-F238E27FC236}">
                  <a16:creationId xmlns:a16="http://schemas.microsoft.com/office/drawing/2014/main" id="{91DB161D-CBF0-49B5-191A-41E900665363}"/>
                </a:ext>
              </a:extLst>
            </p:cNvPr>
            <p:cNvSpPr txBox="1"/>
            <p:nvPr/>
          </p:nvSpPr>
          <p:spPr>
            <a:xfrm>
              <a:off x="6305201" y="2213662"/>
              <a:ext cx="2694419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tx2"/>
                </a:solidFill>
                <a:latin typeface="Times New Roman" panose="02020603050405020304" pitchFamily="18" charset="0"/>
                <a:ea typeface="Fira Sans Condensed"/>
                <a:cs typeface="Times New Roman" panose="02020603050405020304" pitchFamily="18" charset="0"/>
                <a:sym typeface="Fira Sans Condensed"/>
              </a:endParaRPr>
            </a:p>
          </p:txBody>
        </p:sp>
        <p:sp>
          <p:nvSpPr>
            <p:cNvPr id="716" name="Google Shape;716;p30">
              <a:extLst>
                <a:ext uri="{FF2B5EF4-FFF2-40B4-BE49-F238E27FC236}">
                  <a16:creationId xmlns:a16="http://schemas.microsoft.com/office/drawing/2014/main" id="{DAF89A4D-0F70-0F73-0C68-24646FD01801}"/>
                </a:ext>
              </a:extLst>
            </p:cNvPr>
            <p:cNvSpPr txBox="1"/>
            <p:nvPr/>
          </p:nvSpPr>
          <p:spPr>
            <a:xfrm>
              <a:off x="4845906" y="2253465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Times New Roman" pitchFamily="18" charset="0"/>
                  <a:ea typeface="Rajdhani"/>
                  <a:cs typeface="Times New Roman" pitchFamily="18" charset="0"/>
                  <a:sym typeface="Rajdhani"/>
                </a:rPr>
                <a:t>02</a:t>
              </a:r>
              <a:endParaRPr sz="2400" b="1" dirty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endParaRPr>
            </a:p>
          </p:txBody>
        </p:sp>
      </p:grpSp>
      <p:grpSp>
        <p:nvGrpSpPr>
          <p:cNvPr id="717" name="Google Shape;717;p30">
            <a:extLst>
              <a:ext uri="{FF2B5EF4-FFF2-40B4-BE49-F238E27FC236}">
                <a16:creationId xmlns:a16="http://schemas.microsoft.com/office/drawing/2014/main" id="{446E8CA4-1022-55CC-971A-AF87DB011D92}"/>
              </a:ext>
            </a:extLst>
          </p:cNvPr>
          <p:cNvGrpSpPr/>
          <p:nvPr/>
        </p:nvGrpSpPr>
        <p:grpSpPr>
          <a:xfrm>
            <a:off x="650584" y="2457990"/>
            <a:ext cx="3245255" cy="894418"/>
            <a:chOff x="650584" y="2457990"/>
            <a:chExt cx="3245255" cy="894418"/>
          </a:xfrm>
        </p:grpSpPr>
        <p:sp>
          <p:nvSpPr>
            <p:cNvPr id="720" name="Google Shape;720;p30">
              <a:extLst>
                <a:ext uri="{FF2B5EF4-FFF2-40B4-BE49-F238E27FC236}">
                  <a16:creationId xmlns:a16="http://schemas.microsoft.com/office/drawing/2014/main" id="{ACEBE40E-0FD4-741D-7E46-28DB56DB65ED}"/>
                </a:ext>
              </a:extLst>
            </p:cNvPr>
            <p:cNvSpPr txBox="1"/>
            <p:nvPr/>
          </p:nvSpPr>
          <p:spPr>
            <a:xfrm>
              <a:off x="650584" y="2457990"/>
              <a:ext cx="1981758" cy="894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</a:t>
              </a:r>
              <a:r>
                <a:rPr lang="ru-RU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нтерфейс подключения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i="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PCI/</a:t>
              </a:r>
              <a:r>
                <a:rPr lang="ru-RU" sz="1600" i="0" dirty="0" err="1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PCIe</a:t>
              </a:r>
              <a:r>
                <a:rPr lang="ru-RU" sz="1600" i="0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ru-RU" sz="1600" i="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USB</a:t>
              </a:r>
              <a:r>
                <a:rPr lang="ru-RU" sz="16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и другие</a:t>
              </a:r>
              <a:endParaRPr lang="ru-RU" sz="1600" dirty="0">
                <a:solidFill>
                  <a:schemeClr val="tx2"/>
                </a:solidFill>
                <a:latin typeface="Times New Roman" panose="02020603050405020304" pitchFamily="18" charset="0"/>
                <a:ea typeface="Fira Sans Condensed"/>
                <a:cs typeface="Times New Roman" panose="02020603050405020304" pitchFamily="18" charset="0"/>
                <a:sym typeface="Fira Sans Condensed"/>
              </a:endParaRPr>
            </a:p>
          </p:txBody>
        </p:sp>
        <p:sp>
          <p:nvSpPr>
            <p:cNvPr id="721" name="Google Shape;721;p30">
              <a:extLst>
                <a:ext uri="{FF2B5EF4-FFF2-40B4-BE49-F238E27FC236}">
                  <a16:creationId xmlns:a16="http://schemas.microsoft.com/office/drawing/2014/main" id="{34C9D774-64C1-0F94-9146-1D985333587B}"/>
                </a:ext>
              </a:extLst>
            </p:cNvPr>
            <p:cNvSpPr txBox="1"/>
            <p:nvPr/>
          </p:nvSpPr>
          <p:spPr>
            <a:xfrm>
              <a:off x="3164439" y="2781462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Times New Roman" panose="02020603050405020304" pitchFamily="18" charset="0"/>
                  <a:ea typeface="Rajdhani"/>
                  <a:cs typeface="Times New Roman" panose="02020603050405020304" pitchFamily="18" charset="0"/>
                  <a:sym typeface="Rajdhani"/>
                </a:rPr>
                <a:t>03</a:t>
              </a:r>
              <a:endParaRPr sz="2400" b="1" dirty="0">
                <a:solidFill>
                  <a:schemeClr val="lt2"/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endParaRPr>
            </a:p>
          </p:txBody>
        </p:sp>
      </p:grpSp>
      <p:grpSp>
        <p:nvGrpSpPr>
          <p:cNvPr id="722" name="Google Shape;722;p30">
            <a:extLst>
              <a:ext uri="{FF2B5EF4-FFF2-40B4-BE49-F238E27FC236}">
                <a16:creationId xmlns:a16="http://schemas.microsoft.com/office/drawing/2014/main" id="{C78B2D0D-CA6A-A54B-FC65-263D9D4043A1}"/>
              </a:ext>
            </a:extLst>
          </p:cNvPr>
          <p:cNvGrpSpPr/>
          <p:nvPr/>
        </p:nvGrpSpPr>
        <p:grpSpPr>
          <a:xfrm>
            <a:off x="4845906" y="3283929"/>
            <a:ext cx="4153707" cy="1488946"/>
            <a:chOff x="4845906" y="3283929"/>
            <a:chExt cx="4153707" cy="1488946"/>
          </a:xfrm>
        </p:grpSpPr>
        <p:sp>
          <p:nvSpPr>
            <p:cNvPr id="725" name="Google Shape;725;p30">
              <a:extLst>
                <a:ext uri="{FF2B5EF4-FFF2-40B4-BE49-F238E27FC236}">
                  <a16:creationId xmlns:a16="http://schemas.microsoft.com/office/drawing/2014/main" id="{33E867CD-BFA0-68F4-061D-4599968F57AD}"/>
                </a:ext>
              </a:extLst>
            </p:cNvPr>
            <p:cNvSpPr txBox="1"/>
            <p:nvPr/>
          </p:nvSpPr>
          <p:spPr>
            <a:xfrm>
              <a:off x="6162482" y="3283929"/>
              <a:ext cx="2837131" cy="1488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</a:t>
              </a:r>
              <a:r>
                <a:rPr lang="ru-RU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оличество 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поддерживаемых стандартов обработки звука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ASIO</a:t>
              </a:r>
              <a:r>
                <a:rPr lang="ru-RU" sz="1600" i="0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600" i="0" dirty="0" err="1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OpenAL</a:t>
              </a:r>
              <a:endParaRPr sz="1600" dirty="0">
                <a:solidFill>
                  <a:schemeClr val="tx2"/>
                </a:solidFill>
                <a:latin typeface="Times New Roman" panose="02020603050405020304" pitchFamily="18" charset="0"/>
                <a:ea typeface="Fira Sans Condensed"/>
                <a:cs typeface="Times New Roman" panose="02020603050405020304" pitchFamily="18" charset="0"/>
                <a:sym typeface="Fira Sans Condensed"/>
              </a:endParaRPr>
            </a:p>
          </p:txBody>
        </p:sp>
        <p:sp>
          <p:nvSpPr>
            <p:cNvPr id="726" name="Google Shape;726;p30">
              <a:extLst>
                <a:ext uri="{FF2B5EF4-FFF2-40B4-BE49-F238E27FC236}">
                  <a16:creationId xmlns:a16="http://schemas.microsoft.com/office/drawing/2014/main" id="{4E1ECCAF-12A2-BA73-DE31-7BC73A8F50AA}"/>
                </a:ext>
              </a:extLst>
            </p:cNvPr>
            <p:cNvSpPr txBox="1"/>
            <p:nvPr/>
          </p:nvSpPr>
          <p:spPr>
            <a:xfrm>
              <a:off x="4845906" y="3323681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Times New Roman" pitchFamily="18" charset="0"/>
                  <a:ea typeface="Rajdhani"/>
                  <a:cs typeface="Times New Roman" pitchFamily="18" charset="0"/>
                  <a:sym typeface="Rajdhani"/>
                </a:rPr>
                <a:t>04</a:t>
              </a:r>
              <a:endParaRPr sz="2400" b="1" dirty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endParaRPr>
            </a:p>
          </p:txBody>
        </p:sp>
      </p:grpSp>
      <p:grpSp>
        <p:nvGrpSpPr>
          <p:cNvPr id="727" name="Google Shape;727;p30">
            <a:extLst>
              <a:ext uri="{FF2B5EF4-FFF2-40B4-BE49-F238E27FC236}">
                <a16:creationId xmlns:a16="http://schemas.microsoft.com/office/drawing/2014/main" id="{4536280F-7E1E-A95B-5128-CA4039F51F13}"/>
              </a:ext>
            </a:extLst>
          </p:cNvPr>
          <p:cNvGrpSpPr/>
          <p:nvPr/>
        </p:nvGrpSpPr>
        <p:grpSpPr>
          <a:xfrm>
            <a:off x="144389" y="3505997"/>
            <a:ext cx="3751450" cy="1091250"/>
            <a:chOff x="144389" y="3505997"/>
            <a:chExt cx="3751450" cy="1091250"/>
          </a:xfrm>
        </p:grpSpPr>
        <p:sp>
          <p:nvSpPr>
            <p:cNvPr id="730" name="Google Shape;730;p30">
              <a:extLst>
                <a:ext uri="{FF2B5EF4-FFF2-40B4-BE49-F238E27FC236}">
                  <a16:creationId xmlns:a16="http://schemas.microsoft.com/office/drawing/2014/main" id="{979C2064-B385-0B9F-E2AB-88C04D2EE68D}"/>
                </a:ext>
              </a:extLst>
            </p:cNvPr>
            <p:cNvSpPr txBox="1"/>
            <p:nvPr/>
          </p:nvSpPr>
          <p:spPr>
            <a:xfrm>
              <a:off x="144389" y="3505997"/>
              <a:ext cx="2487949" cy="1091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Ч</a:t>
              </a:r>
              <a:r>
                <a:rPr lang="ru-RU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исло специальных входов и выходов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i="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минимум два аналоговых выхода и минимум 1-2 аудиовхода(</a:t>
              </a:r>
              <a:r>
                <a:rPr lang="en-US" sz="1600" b="0" i="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MIDI</a:t>
              </a:r>
              <a:r>
                <a:rPr lang="ru-RU" sz="1600" i="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sz="1600" dirty="0">
                <a:solidFill>
                  <a:schemeClr val="tx2"/>
                </a:solidFill>
                <a:latin typeface="Times New Roman" panose="02020603050405020304" pitchFamily="18" charset="0"/>
                <a:ea typeface="Fira Sans Condensed"/>
                <a:cs typeface="Times New Roman" panose="02020603050405020304" pitchFamily="18" charset="0"/>
                <a:sym typeface="Fira Sans Condensed"/>
              </a:endParaRPr>
            </a:p>
          </p:txBody>
        </p:sp>
        <p:sp>
          <p:nvSpPr>
            <p:cNvPr id="731" name="Google Shape;731;p30">
              <a:extLst>
                <a:ext uri="{FF2B5EF4-FFF2-40B4-BE49-F238E27FC236}">
                  <a16:creationId xmlns:a16="http://schemas.microsoft.com/office/drawing/2014/main" id="{B7460888-E5B2-8304-1CA2-BCFCC163E1A9}"/>
                </a:ext>
              </a:extLst>
            </p:cNvPr>
            <p:cNvSpPr txBox="1"/>
            <p:nvPr/>
          </p:nvSpPr>
          <p:spPr>
            <a:xfrm>
              <a:off x="3164439" y="3851587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Times New Roman" panose="02020603050405020304" pitchFamily="18" charset="0"/>
                  <a:ea typeface="Rajdhani"/>
                  <a:cs typeface="Times New Roman" panose="02020603050405020304" pitchFamily="18" charset="0"/>
                  <a:sym typeface="Rajdhani"/>
                </a:rPr>
                <a:t>05</a:t>
              </a:r>
              <a:endParaRPr sz="2400" b="1" dirty="0">
                <a:solidFill>
                  <a:schemeClr val="lt2"/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endParaRPr>
            </a:p>
          </p:txBody>
        </p:sp>
      </p:grpSp>
      <p:cxnSp>
        <p:nvCxnSpPr>
          <p:cNvPr id="732" name="Google Shape;732;p30">
            <a:extLst>
              <a:ext uri="{FF2B5EF4-FFF2-40B4-BE49-F238E27FC236}">
                <a16:creationId xmlns:a16="http://schemas.microsoft.com/office/drawing/2014/main" id="{02F7AA98-FE31-4326-16B1-ED85C3DA5E5B}"/>
              </a:ext>
            </a:extLst>
          </p:cNvPr>
          <p:cNvCxnSpPr>
            <a:cxnSpLocks/>
            <a:endCxn id="698" idx="2"/>
          </p:cNvCxnSpPr>
          <p:nvPr/>
        </p:nvCxnSpPr>
        <p:spPr>
          <a:xfrm>
            <a:off x="3884692" y="1946957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30">
            <a:extLst>
              <a:ext uri="{FF2B5EF4-FFF2-40B4-BE49-F238E27FC236}">
                <a16:creationId xmlns:a16="http://schemas.microsoft.com/office/drawing/2014/main" id="{E75AFECF-650C-A425-B426-49CE1118EBD6}"/>
              </a:ext>
            </a:extLst>
          </p:cNvPr>
          <p:cNvCxnSpPr>
            <a:cxnSpLocks/>
            <a:stCxn id="700" idx="6"/>
          </p:cNvCxnSpPr>
          <p:nvPr/>
        </p:nvCxnSpPr>
        <p:spPr>
          <a:xfrm>
            <a:off x="4436187" y="2482065"/>
            <a:ext cx="396300" cy="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30">
            <a:extLst>
              <a:ext uri="{FF2B5EF4-FFF2-40B4-BE49-F238E27FC236}">
                <a16:creationId xmlns:a16="http://schemas.microsoft.com/office/drawing/2014/main" id="{F7EB64FD-E2F7-C183-3117-8169F280A9FD}"/>
              </a:ext>
            </a:extLst>
          </p:cNvPr>
          <p:cNvCxnSpPr>
            <a:cxnSpLocks/>
            <a:stCxn id="699" idx="2"/>
          </p:cNvCxnSpPr>
          <p:nvPr/>
        </p:nvCxnSpPr>
        <p:spPr>
          <a:xfrm rot="10800000">
            <a:off x="3884787" y="3014773"/>
            <a:ext cx="396300" cy="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30">
            <a:extLst>
              <a:ext uri="{FF2B5EF4-FFF2-40B4-BE49-F238E27FC236}">
                <a16:creationId xmlns:a16="http://schemas.microsoft.com/office/drawing/2014/main" id="{CCD20AA1-416A-989A-1657-9314650B8126}"/>
              </a:ext>
            </a:extLst>
          </p:cNvPr>
          <p:cNvCxnSpPr>
            <a:cxnSpLocks/>
            <a:stCxn id="701" idx="6"/>
          </p:cNvCxnSpPr>
          <p:nvPr/>
        </p:nvCxnSpPr>
        <p:spPr>
          <a:xfrm>
            <a:off x="4436187" y="3552281"/>
            <a:ext cx="3963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30">
            <a:extLst>
              <a:ext uri="{FF2B5EF4-FFF2-40B4-BE49-F238E27FC236}">
                <a16:creationId xmlns:a16="http://schemas.microsoft.com/office/drawing/2014/main" id="{4D41004E-4833-EC7A-A11D-AC4A4F7ADBE8}"/>
              </a:ext>
            </a:extLst>
          </p:cNvPr>
          <p:cNvCxnSpPr>
            <a:cxnSpLocks/>
            <a:stCxn id="702" idx="2"/>
          </p:cNvCxnSpPr>
          <p:nvPr/>
        </p:nvCxnSpPr>
        <p:spPr>
          <a:xfrm rot="10800000">
            <a:off x="3884787" y="4087389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30">
            <a:extLst>
              <a:ext uri="{FF2B5EF4-FFF2-40B4-BE49-F238E27FC236}">
                <a16:creationId xmlns:a16="http://schemas.microsoft.com/office/drawing/2014/main" id="{89179049-E57D-59DA-8D68-3428751F741C}"/>
              </a:ext>
            </a:extLst>
          </p:cNvPr>
          <p:cNvCxnSpPr>
            <a:cxnSpLocks/>
          </p:cNvCxnSpPr>
          <p:nvPr/>
        </p:nvCxnSpPr>
        <p:spPr>
          <a:xfrm rot="10800000">
            <a:off x="2709892" y="1946957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8" name="Google Shape;738;p30">
            <a:extLst>
              <a:ext uri="{FF2B5EF4-FFF2-40B4-BE49-F238E27FC236}">
                <a16:creationId xmlns:a16="http://schemas.microsoft.com/office/drawing/2014/main" id="{7B58B1EF-1963-1E71-C056-6724585433B4}"/>
              </a:ext>
            </a:extLst>
          </p:cNvPr>
          <p:cNvCxnSpPr>
            <a:cxnSpLocks/>
          </p:cNvCxnSpPr>
          <p:nvPr/>
        </p:nvCxnSpPr>
        <p:spPr>
          <a:xfrm rot="10800000">
            <a:off x="2709892" y="3014873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9" name="Google Shape;739;p30">
            <a:extLst>
              <a:ext uri="{FF2B5EF4-FFF2-40B4-BE49-F238E27FC236}">
                <a16:creationId xmlns:a16="http://schemas.microsoft.com/office/drawing/2014/main" id="{412CC2CD-6CA1-7E3C-7C65-FD6A99E980F3}"/>
              </a:ext>
            </a:extLst>
          </p:cNvPr>
          <p:cNvCxnSpPr>
            <a:cxnSpLocks/>
          </p:cNvCxnSpPr>
          <p:nvPr/>
        </p:nvCxnSpPr>
        <p:spPr>
          <a:xfrm rot="10800000">
            <a:off x="2709892" y="4087389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0" name="Google Shape;740;p30">
            <a:extLst>
              <a:ext uri="{FF2B5EF4-FFF2-40B4-BE49-F238E27FC236}">
                <a16:creationId xmlns:a16="http://schemas.microsoft.com/office/drawing/2014/main" id="{7D9D00A2-2FA7-931F-2D36-91855215F399}"/>
              </a:ext>
            </a:extLst>
          </p:cNvPr>
          <p:cNvCxnSpPr>
            <a:cxnSpLocks/>
          </p:cNvCxnSpPr>
          <p:nvPr/>
        </p:nvCxnSpPr>
        <p:spPr>
          <a:xfrm>
            <a:off x="5563917" y="2483060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1" name="Google Shape;741;p30">
            <a:extLst>
              <a:ext uri="{FF2B5EF4-FFF2-40B4-BE49-F238E27FC236}">
                <a16:creationId xmlns:a16="http://schemas.microsoft.com/office/drawing/2014/main" id="{B1885C6A-B225-AD70-1747-6C75E4E096F5}"/>
              </a:ext>
            </a:extLst>
          </p:cNvPr>
          <p:cNvCxnSpPr>
            <a:cxnSpLocks/>
          </p:cNvCxnSpPr>
          <p:nvPr/>
        </p:nvCxnSpPr>
        <p:spPr>
          <a:xfrm>
            <a:off x="5563917" y="3552738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451540-A02F-C5E0-2476-C2F1D25D3DFC}"/>
              </a:ext>
            </a:extLst>
          </p:cNvPr>
          <p:cNvSpPr txBox="1"/>
          <p:nvPr/>
        </p:nvSpPr>
        <p:spPr>
          <a:xfrm>
            <a:off x="6162482" y="1666457"/>
            <a:ext cx="30244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параметров ЦАП и  АЦП</a:t>
            </a:r>
          </a:p>
          <a:p>
            <a:r>
              <a:rPr lang="ru-RU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разрядность, динамический диапазон, отношение сигнал/шум, максимальная частота, THD</a:t>
            </a:r>
          </a:p>
        </p:txBody>
      </p:sp>
    </p:spTree>
    <p:extLst>
      <p:ext uri="{BB962C8B-B14F-4D97-AF65-F5344CB8AC3E}">
        <p14:creationId xmlns:p14="http://schemas.microsoft.com/office/powerpoint/2010/main" val="5156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642CDD5C-4A16-0D7B-6E1E-E2EBC980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>
            <a:extLst>
              <a:ext uri="{FF2B5EF4-FFF2-40B4-BE49-F238E27FC236}">
                <a16:creationId xmlns:a16="http://schemas.microsoft.com/office/drawing/2014/main" id="{14057B33-88AE-CBBC-82B0-532BFC183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звуковых карт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0" name="Google Shape;400;p24">
            <a:extLst>
              <a:ext uri="{FF2B5EF4-FFF2-40B4-BE49-F238E27FC236}">
                <a16:creationId xmlns:a16="http://schemas.microsoft.com/office/drawing/2014/main" id="{362DF7D7-4A8A-2D44-FFE5-352757C8A05A}"/>
              </a:ext>
            </a:extLst>
          </p:cNvPr>
          <p:cNvSpPr txBox="1"/>
          <p:nvPr/>
        </p:nvSpPr>
        <p:spPr>
          <a:xfrm>
            <a:off x="1650045" y="1178275"/>
            <a:ext cx="60611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2"/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По типу размещения</a:t>
            </a:r>
            <a:endParaRPr sz="2400" b="1" dirty="0">
              <a:solidFill>
                <a:schemeClr val="lt2"/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402" name="Google Shape;402;p24">
            <a:extLst>
              <a:ext uri="{FF2B5EF4-FFF2-40B4-BE49-F238E27FC236}">
                <a16:creationId xmlns:a16="http://schemas.microsoft.com/office/drawing/2014/main" id="{DD2E4850-2853-F41F-3309-FC73785AAF1C}"/>
              </a:ext>
            </a:extLst>
          </p:cNvPr>
          <p:cNvSpPr txBox="1"/>
          <p:nvPr/>
        </p:nvSpPr>
        <p:spPr>
          <a:xfrm>
            <a:off x="1516765" y="2283881"/>
            <a:ext cx="2339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внутренняя </a:t>
            </a:r>
            <a:endParaRPr sz="2400" b="1" dirty="0">
              <a:solidFill>
                <a:schemeClr val="tx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0" name="Google Shape;450;p24">
            <a:extLst>
              <a:ext uri="{FF2B5EF4-FFF2-40B4-BE49-F238E27FC236}">
                <a16:creationId xmlns:a16="http://schemas.microsoft.com/office/drawing/2014/main" id="{784783BB-6B3E-B8F4-ED71-0652BCF40F03}"/>
              </a:ext>
            </a:extLst>
          </p:cNvPr>
          <p:cNvSpPr txBox="1"/>
          <p:nvPr/>
        </p:nvSpPr>
        <p:spPr>
          <a:xfrm>
            <a:off x="5548276" y="2283881"/>
            <a:ext cx="2245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внешняя </a:t>
            </a:r>
            <a:endParaRPr lang="en" sz="2400" b="1" dirty="0">
              <a:solidFill>
                <a:schemeClr val="tx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55" name="Google Shape;455;p24">
            <a:extLst>
              <a:ext uri="{FF2B5EF4-FFF2-40B4-BE49-F238E27FC236}">
                <a16:creationId xmlns:a16="http://schemas.microsoft.com/office/drawing/2014/main" id="{02BE8EEA-453B-0FF1-5BF5-3E5E49085681}"/>
              </a:ext>
            </a:extLst>
          </p:cNvPr>
          <p:cNvCxnSpPr>
            <a:cxnSpLocks/>
            <a:stCxn id="400" idx="2"/>
            <a:endCxn id="402" idx="0"/>
          </p:cNvCxnSpPr>
          <p:nvPr/>
        </p:nvCxnSpPr>
        <p:spPr>
          <a:xfrm rot="5400000">
            <a:off x="3359273" y="962517"/>
            <a:ext cx="648406" cy="199432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>
            <a:extLst>
              <a:ext uri="{FF2B5EF4-FFF2-40B4-BE49-F238E27FC236}">
                <a16:creationId xmlns:a16="http://schemas.microsoft.com/office/drawing/2014/main" id="{9AB89957-955E-1944-B803-4E087337BA0A}"/>
              </a:ext>
            </a:extLst>
          </p:cNvPr>
          <p:cNvCxnSpPr>
            <a:cxnSpLocks/>
            <a:stCxn id="400" idx="2"/>
            <a:endCxn id="450" idx="0"/>
          </p:cNvCxnSpPr>
          <p:nvPr/>
        </p:nvCxnSpPr>
        <p:spPr>
          <a:xfrm rot="16200000" flipH="1">
            <a:off x="5351617" y="964494"/>
            <a:ext cx="648406" cy="199036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074" name="Picture 2" descr="Внутренняя звуковая карта Creative Sound BlasterX AE-5 Plus">
            <a:extLst>
              <a:ext uri="{FF2B5EF4-FFF2-40B4-BE49-F238E27FC236}">
                <a16:creationId xmlns:a16="http://schemas.microsoft.com/office/drawing/2014/main" id="{E212F526-E04C-6889-704E-033F55487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65" y="2932287"/>
            <a:ext cx="2087581" cy="19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Внешняя звуковая карта Audient ID4 MKII">
            <a:extLst>
              <a:ext uri="{FF2B5EF4-FFF2-40B4-BE49-F238E27FC236}">
                <a16:creationId xmlns:a16="http://schemas.microsoft.com/office/drawing/2014/main" id="{FE771EB0-F2EF-C738-C1CD-B1E21E9A9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0"/>
          <a:stretch/>
        </p:blipFill>
        <p:spPr bwMode="auto">
          <a:xfrm>
            <a:off x="5548276" y="2932287"/>
            <a:ext cx="2087581" cy="19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7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C67EC6F-578E-1E78-8022-282FA33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879" y="1475117"/>
            <a:ext cx="8794208" cy="3191774"/>
          </a:xfrm>
        </p:spPr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PCI 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звуковая карта устанавливается в свободный слот PCI-шины материнской платы.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PCI-E 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звуковая карта вставляется в свободный разъём шины PCI-Express. Данная шина обладает хорошей пропускной способностью и пришла на смену PCI-шине.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USB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- стандартный интерфейсный разъём для подключения внешних устройств, в данном случае внешней звуковой карты.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ExpressCard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стандарт карт расширения для ноутбуков, пришедший на смену PCMCIA (PC Card), превосходит их по скорости передачи данных. 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ExpressCard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использует скоростную шину PCI-Express.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FB77DD2-8F0B-2D18-0365-B299A5A2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Некоторые Интерфейсы подключения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330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09D17-3FFA-CA2E-1F41-8128D48B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A847B8AD-0EEE-DE5B-C7FC-CECD03138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58" y="2708874"/>
            <a:ext cx="3605842" cy="2116856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862FB4-F348-09BC-10B1-2A033E37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0" y="328613"/>
            <a:ext cx="7704000" cy="700087"/>
          </a:xfrm>
        </p:spPr>
        <p:txBody>
          <a:bodyPr/>
          <a:lstStyle/>
          <a:p>
            <a:r>
              <a:rPr lang="ru-RU" sz="32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Акустическая система</a:t>
            </a:r>
            <a:endParaRPr lang="ru-RU" sz="3200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BE207130-0AC4-D227-58CD-A2386F53B495}"/>
              </a:ext>
            </a:extLst>
          </p:cNvPr>
          <p:cNvSpPr txBox="1">
            <a:spLocks/>
          </p:cNvSpPr>
          <p:nvPr/>
        </p:nvSpPr>
        <p:spPr>
          <a:xfrm>
            <a:off x="1" y="1028701"/>
            <a:ext cx="9144000" cy="274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800"/>
              </a:spcAft>
              <a:buNone/>
            </a:pP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Акустическая система (АС) непосредственно преобразует звуковой электрический сигнал в акустические колебания и является последним звеном звуковоспроизводящего тракта.</a:t>
            </a:r>
            <a:endParaRPr lang="ru-RU" sz="1800" kern="100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состав АС, как правило, входят несколько звуковых колонок, каждая из которых может иметь один или несколько динамиков, необходимое акустическое оформление, необходимые электрические устройства. </a:t>
            </a:r>
            <a:endParaRPr lang="ru-RU" sz="1800" kern="1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6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>
            <a:spLocks noGrp="1"/>
          </p:cNvSpPr>
          <p:nvPr>
            <p:ph type="title"/>
          </p:nvPr>
        </p:nvSpPr>
        <p:spPr>
          <a:xfrm>
            <a:off x="720100" y="233058"/>
            <a:ext cx="7704000" cy="879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акустической системы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9" name="Google Shape;499;p26"/>
          <p:cNvSpPr txBox="1"/>
          <p:nvPr/>
        </p:nvSpPr>
        <p:spPr>
          <a:xfrm flipH="1">
            <a:off x="295633" y="1184034"/>
            <a:ext cx="2372990" cy="86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ru-RU" sz="18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</a:t>
            </a:r>
            <a:r>
              <a:rPr lang="ru-RU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r"/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Номинальная и пиковая</a:t>
            </a:r>
            <a:endParaRPr lang="ru-RU" b="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2" name="Google Shape;502;p26"/>
          <p:cNvSpPr txBox="1"/>
          <p:nvPr/>
        </p:nvSpPr>
        <p:spPr>
          <a:xfrm flipH="1">
            <a:off x="6605101" y="1173635"/>
            <a:ext cx="2243266" cy="101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Частотный диапазон</a:t>
            </a:r>
          </a:p>
          <a:p>
            <a:r>
              <a:rPr lang="ru-RU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 20 Гц до 20 кГц</a:t>
            </a:r>
          </a:p>
        </p:txBody>
      </p:sp>
      <p:sp>
        <p:nvSpPr>
          <p:cNvPr id="505" name="Google Shape;505;p26"/>
          <p:cNvSpPr txBox="1"/>
          <p:nvPr/>
        </p:nvSpPr>
        <p:spPr>
          <a:xfrm flipH="1">
            <a:off x="413510" y="3252324"/>
            <a:ext cx="2468184" cy="100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ru-RU" sz="180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Амплитудно-частотная характеристика (АЧХ)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тображается в виде графика, 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деальная АЧХ — ровная линия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ea typeface="Fira Sans Condensed"/>
              <a:cs typeface="Times New Roman" panose="02020603050405020304" pitchFamily="18" charset="0"/>
              <a:sym typeface="Fira Sans Condensed"/>
            </a:endParaRPr>
          </a:p>
        </p:txBody>
      </p:sp>
      <p:sp>
        <p:nvSpPr>
          <p:cNvPr id="508" name="Google Shape;508;p26"/>
          <p:cNvSpPr txBox="1"/>
          <p:nvPr/>
        </p:nvSpPr>
        <p:spPr>
          <a:xfrm flipH="1">
            <a:off x="6605101" y="1986332"/>
            <a:ext cx="2592998" cy="10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ira Sans Condensed"/>
                <a:cs typeface="Times New Roman" panose="02020603050405020304" pitchFamily="18" charset="0"/>
                <a:sym typeface="Fira Sans Condensed"/>
              </a:rPr>
              <a:t>Количество полос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ea typeface="Fira Sans Condensed"/>
                <a:cs typeface="Times New Roman" panose="02020603050405020304" pitchFamily="18" charset="0"/>
                <a:sym typeface="Fira Sans Condensed"/>
              </a:rPr>
              <a:t>двухполосные, трехполосные, четырехполосные и многополосные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ea typeface="Fira Sans Condensed"/>
              <a:cs typeface="Times New Roman" panose="02020603050405020304" pitchFamily="18" charset="0"/>
              <a:sym typeface="Fira Sans Condensed"/>
            </a:endParaRPr>
          </a:p>
        </p:txBody>
      </p:sp>
      <p:sp>
        <p:nvSpPr>
          <p:cNvPr id="511" name="Google Shape;511;p26"/>
          <p:cNvSpPr txBox="1"/>
          <p:nvPr/>
        </p:nvSpPr>
        <p:spPr>
          <a:xfrm flipH="1">
            <a:off x="-99257" y="1920011"/>
            <a:ext cx="2834579" cy="97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Fira Sans Condensed"/>
                <a:cs typeface="Times New Roman" panose="02020603050405020304" pitchFamily="18" charset="0"/>
                <a:sym typeface="Fira Sans Condensed"/>
              </a:rPr>
              <a:t>Коэффициент нелинейных искажений (КНИ)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2"/>
                </a:solidFill>
                <a:latin typeface="Times New Roman" panose="02020603050405020304" pitchFamily="18" charset="0"/>
                <a:ea typeface="Fira Sans Condensed"/>
                <a:cs typeface="Times New Roman" panose="02020603050405020304" pitchFamily="18" charset="0"/>
                <a:sym typeface="Fira Sans Condensed"/>
              </a:rPr>
              <a:t>КНИ для массовых моделей обычно достигает 1%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ea typeface="Fira Sans Condensed"/>
              <a:cs typeface="Times New Roman" panose="02020603050405020304" pitchFamily="18" charset="0"/>
              <a:sym typeface="Fira Sans Condensed"/>
            </a:endParaRPr>
          </a:p>
        </p:txBody>
      </p:sp>
      <p:sp>
        <p:nvSpPr>
          <p:cNvPr id="514" name="Google Shape;514;p26"/>
          <p:cNvSpPr txBox="1"/>
          <p:nvPr/>
        </p:nvSpPr>
        <p:spPr>
          <a:xfrm flipH="1">
            <a:off x="6318295" y="3252324"/>
            <a:ext cx="2592998" cy="111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Чувствительность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модели АС имеют чувствительность 80–90 дБ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ea typeface="Fira Sans Condensed"/>
              <a:cs typeface="Times New Roman" panose="02020603050405020304" pitchFamily="18" charset="0"/>
              <a:sym typeface="Fira Sans Condensed"/>
            </a:endParaRPr>
          </a:p>
        </p:txBody>
      </p:sp>
      <p:cxnSp>
        <p:nvCxnSpPr>
          <p:cNvPr id="515" name="Google Shape;515;p26"/>
          <p:cNvCxnSpPr>
            <a:cxnSpLocks/>
          </p:cNvCxnSpPr>
          <p:nvPr/>
        </p:nvCxnSpPr>
        <p:spPr>
          <a:xfrm>
            <a:off x="2811952" y="1487815"/>
            <a:ext cx="1760185" cy="289398"/>
          </a:xfrm>
          <a:prstGeom prst="bentConnector3">
            <a:avLst>
              <a:gd name="adj1" fmla="val 992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6" name="Google Shape;516;p26"/>
          <p:cNvCxnSpPr>
            <a:cxnSpLocks/>
          </p:cNvCxnSpPr>
          <p:nvPr/>
        </p:nvCxnSpPr>
        <p:spPr>
          <a:xfrm flipV="1">
            <a:off x="4572000" y="1487815"/>
            <a:ext cx="1746295" cy="289398"/>
          </a:xfrm>
          <a:prstGeom prst="bentConnector3">
            <a:avLst>
              <a:gd name="adj1" fmla="val -7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26"/>
          <p:cNvCxnSpPr>
            <a:cxnSpLocks/>
          </p:cNvCxnSpPr>
          <p:nvPr/>
        </p:nvCxnSpPr>
        <p:spPr>
          <a:xfrm flipV="1">
            <a:off x="2923937" y="3347564"/>
            <a:ext cx="1648063" cy="245323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8" name="Google Shape;518;p26"/>
          <p:cNvCxnSpPr>
            <a:cxnSpLocks/>
          </p:cNvCxnSpPr>
          <p:nvPr/>
        </p:nvCxnSpPr>
        <p:spPr>
          <a:xfrm flipV="1">
            <a:off x="4572000" y="3592887"/>
            <a:ext cx="1648044" cy="7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26"/>
          <p:cNvCxnSpPr>
            <a:cxnSpLocks/>
            <a:endCxn id="1028" idx="1"/>
          </p:cNvCxnSpPr>
          <p:nvPr/>
        </p:nvCxnSpPr>
        <p:spPr>
          <a:xfrm>
            <a:off x="2811952" y="2517752"/>
            <a:ext cx="893773" cy="7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20" name="Google Shape;520;p26"/>
          <p:cNvCxnSpPr>
            <a:cxnSpLocks/>
            <a:stCxn id="1028" idx="3"/>
          </p:cNvCxnSpPr>
          <p:nvPr/>
        </p:nvCxnSpPr>
        <p:spPr>
          <a:xfrm flipV="1">
            <a:off x="5424522" y="2517752"/>
            <a:ext cx="893773" cy="7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" name="Google Shape;520;p26">
            <a:extLst>
              <a:ext uri="{FF2B5EF4-FFF2-40B4-BE49-F238E27FC236}">
                <a16:creationId xmlns:a16="http://schemas.microsoft.com/office/drawing/2014/main" id="{A6B275C3-91D8-7FEE-2F5E-BDB4F177C27B}"/>
              </a:ext>
            </a:extLst>
          </p:cNvPr>
          <p:cNvCxnSpPr>
            <a:cxnSpLocks/>
          </p:cNvCxnSpPr>
          <p:nvPr/>
        </p:nvCxnSpPr>
        <p:spPr>
          <a:xfrm rot="5400000">
            <a:off x="4320173" y="3851067"/>
            <a:ext cx="50365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71B860F4-4868-FACD-6E15-975493C19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7" t="5744" r="7594" b="7817"/>
          <a:stretch/>
        </p:blipFill>
        <p:spPr bwMode="auto">
          <a:xfrm>
            <a:off x="3705725" y="1673770"/>
            <a:ext cx="1718797" cy="168811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499;p26">
            <a:extLst>
              <a:ext uri="{FF2B5EF4-FFF2-40B4-BE49-F238E27FC236}">
                <a16:creationId xmlns:a16="http://schemas.microsoft.com/office/drawing/2014/main" id="{63581119-1503-18E7-AB4D-57FBFB2876BD}"/>
              </a:ext>
            </a:extLst>
          </p:cNvPr>
          <p:cNvSpPr txBox="1"/>
          <p:nvPr/>
        </p:nvSpPr>
        <p:spPr>
          <a:xfrm flipH="1">
            <a:off x="2750075" y="4088180"/>
            <a:ext cx="3636974" cy="86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180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Номинальное сопротивление (импеданс)</a:t>
            </a:r>
          </a:p>
          <a:p>
            <a:pPr algn="ctr"/>
            <a:r>
              <a:rPr lang="ru-RU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Стандартные значения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4, 6 или 8 Ом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CBF38937-7C5D-0D05-7DBE-285A4BA72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>
            <a:extLst>
              <a:ext uri="{FF2B5EF4-FFF2-40B4-BE49-F238E27FC236}">
                <a16:creationId xmlns:a16="http://schemas.microsoft.com/office/drawing/2014/main" id="{07542C81-C048-D15D-893F-645D25854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98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Форматы акустических систем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E5F9A6-C1DF-7003-47E1-4EA039F1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798" y="3424438"/>
            <a:ext cx="2151879" cy="15947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2571EA-058E-A8F4-44AC-A6BC7948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50" r="11747"/>
          <a:stretch/>
        </p:blipFill>
        <p:spPr>
          <a:xfrm>
            <a:off x="2314297" y="1012150"/>
            <a:ext cx="1295641" cy="22706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4BB17F-8772-53AF-24D1-F4D788045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18" y="3424438"/>
            <a:ext cx="1924859" cy="15654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8ECA2C-9370-B921-ADCF-0B4C312D1F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45" r="5189"/>
          <a:stretch/>
        </p:blipFill>
        <p:spPr>
          <a:xfrm>
            <a:off x="297561" y="3424438"/>
            <a:ext cx="2046877" cy="1565456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2C4CAB8-BE2C-7A88-0045-8AEC74924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4" r="11504"/>
          <a:stretch/>
        </p:blipFill>
        <p:spPr bwMode="auto">
          <a:xfrm>
            <a:off x="5400667" y="1012149"/>
            <a:ext cx="1796800" cy="227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26DE3-8917-30F3-7826-616A59248436}"/>
              </a:ext>
            </a:extLst>
          </p:cNvPr>
          <p:cNvSpPr txBox="1"/>
          <p:nvPr/>
        </p:nvSpPr>
        <p:spPr>
          <a:xfrm>
            <a:off x="405018" y="3128923"/>
            <a:ext cx="563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B8CF4E-BD86-2CF1-F83B-4503E8D8A186}"/>
              </a:ext>
            </a:extLst>
          </p:cNvPr>
          <p:cNvSpPr txBox="1"/>
          <p:nvPr/>
        </p:nvSpPr>
        <p:spPr>
          <a:xfrm>
            <a:off x="2675759" y="3270548"/>
            <a:ext cx="563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51E43-4F49-A39C-095E-72C544C02D8D}"/>
              </a:ext>
            </a:extLst>
          </p:cNvPr>
          <p:cNvSpPr txBox="1"/>
          <p:nvPr/>
        </p:nvSpPr>
        <p:spPr>
          <a:xfrm>
            <a:off x="7707864" y="3116661"/>
            <a:ext cx="563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42563-7D41-E4A2-34EE-E846649D70B0}"/>
              </a:ext>
            </a:extLst>
          </p:cNvPr>
          <p:cNvSpPr txBox="1"/>
          <p:nvPr/>
        </p:nvSpPr>
        <p:spPr>
          <a:xfrm>
            <a:off x="4326504" y="3116660"/>
            <a:ext cx="563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0C996-8AEE-361B-BC12-F2C5D909D25E}"/>
              </a:ext>
            </a:extLst>
          </p:cNvPr>
          <p:cNvSpPr txBox="1"/>
          <p:nvPr/>
        </p:nvSpPr>
        <p:spPr>
          <a:xfrm>
            <a:off x="6046756" y="3249145"/>
            <a:ext cx="563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1207446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233465" y="1244409"/>
            <a:ext cx="5142932" cy="3476748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Расположение: внешняя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Интерфейс подключения: USB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Type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Поддержка ASIO: есть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Разрядность ЦАП: 24 бит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Максимальная частота ЦАП: 192 кГц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Разрядность АЦП: 24 бит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Максимальная частота АЦП: 192 кГц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Фантомное питание микрофона: нет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Аналоговые входы: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jack 3.5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мм 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TRS)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Аналоговые выходы: 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RCA x2, jack 3.5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мм 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TRS) x4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Цифровые входы: нет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Цифровые выходы: 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RCA (S/PDIF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коаксиальный)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Инструментальный вход 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Hi-Z)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нет</a:t>
            </a:r>
          </a:p>
          <a:p>
            <a:pPr>
              <a:buNone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26585" y="293066"/>
            <a:ext cx="7704000" cy="572700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Звуковая карта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ASUS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Xonar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U7 MKII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7652" r="5686"/>
          <a:stretch>
            <a:fillRect/>
          </a:stretch>
        </p:blipFill>
        <p:spPr bwMode="auto">
          <a:xfrm>
            <a:off x="5486400" y="1452664"/>
            <a:ext cx="3320374" cy="258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901447" y="4202349"/>
            <a:ext cx="2108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11 299 р.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233465" y="933855"/>
            <a:ext cx="5363182" cy="3787302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Тип: звуковая карта с внешним блоком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Расположение: внутренняя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Интерфейс подключения: 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PCI-E</a:t>
            </a:r>
            <a:endParaRPr lang="ru-RU" sz="1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Поддержка ASIO: есть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Разрядность ЦАП: 24 бит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Максимальная частота ЦАП: 192 кГц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Разрядность АЦП: 24 бит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Максимальная частота АЦП: 192 кГц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Фантомное питание микрофона: нет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Аналоговые входы: 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jack 3.5 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мм (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TRS)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Аналоговые выходы: 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jack 3.5 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мм (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TRS) x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sz="1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Цифровые входы: нет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Цифровые выходы: 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TOSLINK (S/PDIF 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оптический)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Инструментальный вход (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Hi-Z)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нет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Встроенный усилитель для наушников: есть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26585" y="293066"/>
            <a:ext cx="7704000" cy="572700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Звуковая карта ASUS STRIX RAID DLX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3871" y="4182894"/>
            <a:ext cx="3002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15 999 р.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6248" y="1439693"/>
            <a:ext cx="3043572" cy="215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136188" y="933855"/>
            <a:ext cx="5680952" cy="3787302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Расположение: внутренняя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Интерфейс подключения: 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PCI-E</a:t>
            </a:r>
            <a:endParaRPr lang="ru-RU" sz="1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Поддержка ASIO: есть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Разрядность ЦАП: 32 бит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Максимальная частота ЦАП: 384 кГц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Разрядность АЦП: 24 бит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Максимальная частота АЦП: 96 кГц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Фантомное питание микрофона: нет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Аналоговые входы: 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jack 3.5 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мм (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TRS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1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Аналоговые выходы: 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jack 3.5 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мм (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TRS) x4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Цифровые входы: нет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Цифровые выходы: 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TOSLINK (S/PDIF 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оптический)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Инструментальный вход (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Hi-Z)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нет</a:t>
            </a:r>
          </a:p>
          <a:p>
            <a:pPr>
              <a:buClr>
                <a:schemeClr val="tx2"/>
              </a:buClr>
            </a:pP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Особенности: 7.1-канальный виртуальный звук (наушники),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RGB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подсветка</a:t>
            </a:r>
            <a:endParaRPr lang="ru-RU" sz="1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88068" y="293066"/>
            <a:ext cx="8955932" cy="572700"/>
          </a:xfrm>
        </p:spPr>
        <p:txBody>
          <a:bodyPr/>
          <a:lstStyle/>
          <a:p>
            <a:pPr algn="l"/>
            <a:r>
              <a:rPr lang="ru-RU" dirty="0">
                <a:latin typeface="Times New Roman" pitchFamily="18" charset="0"/>
                <a:cs typeface="Times New Roman" pitchFamily="18" charset="0"/>
              </a:rPr>
              <a:t>Звуковая карта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Creative Sound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BlasterX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AE-5 Plus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3871" y="4182894"/>
            <a:ext cx="3002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17 999 р.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6849" y="1141379"/>
            <a:ext cx="2815314" cy="23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233465" y="1152475"/>
            <a:ext cx="5006502" cy="3568682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Расположение: внешняя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Интерфейс подключения: USB </a:t>
            </a:r>
            <a:r>
              <a:rPr lang="ru-RU" sz="1500" dirty="0" err="1">
                <a:latin typeface="Times New Roman" pitchFamily="18" charset="0"/>
                <a:cs typeface="Times New Roman" pitchFamily="18" charset="0"/>
              </a:rPr>
              <a:t>Type-C</a:t>
            </a:r>
            <a:endParaRPr lang="ru-RU" sz="15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Поддержка ASIO: есть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Разрядность ЦАП: 24 бит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Максимальная частота ЦАП: 192 кГц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Разрядность АЦП: 24 бит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Максимальная частота АЦП: 192 кГц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Фантомное питание микрофона: есть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Аналоговые входы: 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XLR/jack combo x8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Аналоговые выходы: 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jack 6.35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мм (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TRS) x12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Цифровые входы: 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MIDI, RCA (S/PDIF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 коаксиальный), 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TOSLINK (S/PDIF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оптический)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Цифровые выходы: 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MIDI, RCA (S/PDIF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коаксиальный), 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TOSLINK (S/PDIF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оптический)</a:t>
            </a:r>
          </a:p>
          <a:p>
            <a:pPr>
              <a:buClr>
                <a:schemeClr val="tx2"/>
              </a:buClr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Инструментальный вход (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Hi-Z)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есть</a:t>
            </a:r>
          </a:p>
          <a:p>
            <a:pPr>
              <a:buNone/>
            </a:pPr>
            <a:endParaRPr lang="ru-RU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26585" y="293066"/>
            <a:ext cx="7704000" cy="572700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Звуковая карта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Focusrite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Clarett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+ 8Pre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8236" t="8199" r="8470"/>
          <a:stretch>
            <a:fillRect/>
          </a:stretch>
        </p:blipFill>
        <p:spPr bwMode="auto">
          <a:xfrm>
            <a:off x="5538281" y="1238655"/>
            <a:ext cx="3470502" cy="2786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933871" y="4182894"/>
            <a:ext cx="3002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113 999 р.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E0C4CE4-26D8-09F0-864C-485496C3F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100" y="1313161"/>
            <a:ext cx="7308800" cy="1072529"/>
          </a:xfrm>
        </p:spPr>
        <p:txBody>
          <a:bodyPr/>
          <a:lstStyle/>
          <a:p>
            <a:pPr marL="139700" indent="0"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Звуковая система ПК — это комплекс программно-аппаратных средств, служащий для ввода, обработки и воспроизведения звуковой информации.</a:t>
            </a:r>
          </a:p>
          <a:p>
            <a:pPr marL="139700" indent="0">
              <a:buNone/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0436094-2D89-DB06-7B21-EA0BE7FD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Звуковая система ПК, История</a:t>
            </a:r>
            <a:endParaRPr lang="ru-RU" dirty="0"/>
          </a:p>
        </p:txBody>
      </p:sp>
      <p:sp>
        <p:nvSpPr>
          <p:cNvPr id="19" name="Google Shape;93;p18">
            <a:extLst>
              <a:ext uri="{FF2B5EF4-FFF2-40B4-BE49-F238E27FC236}">
                <a16:creationId xmlns:a16="http://schemas.microsoft.com/office/drawing/2014/main" id="{B8FF327B-5BE4-0C3E-660C-B824C7207B7E}"/>
              </a:ext>
            </a:extLst>
          </p:cNvPr>
          <p:cNvSpPr/>
          <p:nvPr/>
        </p:nvSpPr>
        <p:spPr>
          <a:xfrm>
            <a:off x="526668" y="35065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4;p18">
            <a:extLst>
              <a:ext uri="{FF2B5EF4-FFF2-40B4-BE49-F238E27FC236}">
                <a16:creationId xmlns:a16="http://schemas.microsoft.com/office/drawing/2014/main" id="{56D5DF83-F997-5FB0-8F2F-2708C52C1F3D}"/>
              </a:ext>
            </a:extLst>
          </p:cNvPr>
          <p:cNvSpPr/>
          <p:nvPr/>
        </p:nvSpPr>
        <p:spPr>
          <a:xfrm>
            <a:off x="2469302" y="35065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5;p18">
            <a:extLst>
              <a:ext uri="{FF2B5EF4-FFF2-40B4-BE49-F238E27FC236}">
                <a16:creationId xmlns:a16="http://schemas.microsoft.com/office/drawing/2014/main" id="{5EB245C3-3DB6-DCB8-0F24-289673D07439}"/>
              </a:ext>
            </a:extLst>
          </p:cNvPr>
          <p:cNvSpPr/>
          <p:nvPr/>
        </p:nvSpPr>
        <p:spPr>
          <a:xfrm>
            <a:off x="4411935" y="35065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6;p18">
            <a:extLst>
              <a:ext uri="{FF2B5EF4-FFF2-40B4-BE49-F238E27FC236}">
                <a16:creationId xmlns:a16="http://schemas.microsoft.com/office/drawing/2014/main" id="{4DF2668F-14DB-47B7-A354-0FEA31BCDF61}"/>
              </a:ext>
            </a:extLst>
          </p:cNvPr>
          <p:cNvSpPr/>
          <p:nvPr/>
        </p:nvSpPr>
        <p:spPr>
          <a:xfrm>
            <a:off x="6354568" y="35065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97;p18">
            <a:extLst>
              <a:ext uri="{FF2B5EF4-FFF2-40B4-BE49-F238E27FC236}">
                <a16:creationId xmlns:a16="http://schemas.microsoft.com/office/drawing/2014/main" id="{016680A1-FF77-6D0C-81A0-495008AA9A1D}"/>
              </a:ext>
            </a:extLst>
          </p:cNvPr>
          <p:cNvCxnSpPr>
            <a:stCxn id="19" idx="6"/>
            <a:endCxn id="20" idx="2"/>
          </p:cNvCxnSpPr>
          <p:nvPr/>
        </p:nvCxnSpPr>
        <p:spPr>
          <a:xfrm>
            <a:off x="653568" y="35700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98;p18">
            <a:extLst>
              <a:ext uri="{FF2B5EF4-FFF2-40B4-BE49-F238E27FC236}">
                <a16:creationId xmlns:a16="http://schemas.microsoft.com/office/drawing/2014/main" id="{7A5C7172-45F5-273A-42D9-AEF703D876D7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2596202" y="35700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99;p18">
            <a:extLst>
              <a:ext uri="{FF2B5EF4-FFF2-40B4-BE49-F238E27FC236}">
                <a16:creationId xmlns:a16="http://schemas.microsoft.com/office/drawing/2014/main" id="{AF1DEA06-2D29-51E0-9E3C-35A82FC19FA4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4538835" y="35700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00;p18">
            <a:extLst>
              <a:ext uri="{FF2B5EF4-FFF2-40B4-BE49-F238E27FC236}">
                <a16:creationId xmlns:a16="http://schemas.microsoft.com/office/drawing/2014/main" id="{3C138EEF-5308-9F1B-E37C-B7251E552215}"/>
              </a:ext>
            </a:extLst>
          </p:cNvPr>
          <p:cNvCxnSpPr>
            <a:stCxn id="19" idx="4"/>
          </p:cNvCxnSpPr>
          <p:nvPr/>
        </p:nvCxnSpPr>
        <p:spPr>
          <a:xfrm>
            <a:off x="590118" y="36334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02;p18">
            <a:extLst>
              <a:ext uri="{FF2B5EF4-FFF2-40B4-BE49-F238E27FC236}">
                <a16:creationId xmlns:a16="http://schemas.microsoft.com/office/drawing/2014/main" id="{C9570B26-22C2-D20D-F85A-1A7273E4ED40}"/>
              </a:ext>
            </a:extLst>
          </p:cNvPr>
          <p:cNvCxnSpPr>
            <a:stCxn id="20" idx="4"/>
          </p:cNvCxnSpPr>
          <p:nvPr/>
        </p:nvCxnSpPr>
        <p:spPr>
          <a:xfrm>
            <a:off x="2532752" y="36334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04;p18">
            <a:extLst>
              <a:ext uri="{FF2B5EF4-FFF2-40B4-BE49-F238E27FC236}">
                <a16:creationId xmlns:a16="http://schemas.microsoft.com/office/drawing/2014/main" id="{FAB0C4CB-BCE1-8100-6805-18C8BA1800D8}"/>
              </a:ext>
            </a:extLst>
          </p:cNvPr>
          <p:cNvCxnSpPr>
            <a:stCxn id="21" idx="4"/>
          </p:cNvCxnSpPr>
          <p:nvPr/>
        </p:nvCxnSpPr>
        <p:spPr>
          <a:xfrm>
            <a:off x="4475385" y="36334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06;p18">
            <a:extLst>
              <a:ext uri="{FF2B5EF4-FFF2-40B4-BE49-F238E27FC236}">
                <a16:creationId xmlns:a16="http://schemas.microsoft.com/office/drawing/2014/main" id="{F90B0883-82B2-6601-466F-DABFEF3C98AF}"/>
              </a:ext>
            </a:extLst>
          </p:cNvPr>
          <p:cNvCxnSpPr>
            <a:stCxn id="22" idx="4"/>
          </p:cNvCxnSpPr>
          <p:nvPr/>
        </p:nvCxnSpPr>
        <p:spPr>
          <a:xfrm>
            <a:off x="6418018" y="36334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32;p18">
            <a:extLst>
              <a:ext uri="{FF2B5EF4-FFF2-40B4-BE49-F238E27FC236}">
                <a16:creationId xmlns:a16="http://schemas.microsoft.com/office/drawing/2014/main" id="{CE14534E-1CE3-7764-ADB8-0D47003958D1}"/>
              </a:ext>
            </a:extLst>
          </p:cNvPr>
          <p:cNvCxnSpPr>
            <a:stCxn id="19" idx="0"/>
          </p:cNvCxnSpPr>
          <p:nvPr/>
        </p:nvCxnSpPr>
        <p:spPr>
          <a:xfrm rot="10800000">
            <a:off x="590118" y="31894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33;p18">
            <a:extLst>
              <a:ext uri="{FF2B5EF4-FFF2-40B4-BE49-F238E27FC236}">
                <a16:creationId xmlns:a16="http://schemas.microsoft.com/office/drawing/2014/main" id="{81D1F877-FF7A-4DB7-5202-CDD329F3C1BC}"/>
              </a:ext>
            </a:extLst>
          </p:cNvPr>
          <p:cNvCxnSpPr>
            <a:stCxn id="20" idx="0"/>
          </p:cNvCxnSpPr>
          <p:nvPr/>
        </p:nvCxnSpPr>
        <p:spPr>
          <a:xfrm rot="10800000">
            <a:off x="2532752" y="31894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34;p18">
            <a:extLst>
              <a:ext uri="{FF2B5EF4-FFF2-40B4-BE49-F238E27FC236}">
                <a16:creationId xmlns:a16="http://schemas.microsoft.com/office/drawing/2014/main" id="{49CC89A2-A0F6-9035-B065-6B322DD522F8}"/>
              </a:ext>
            </a:extLst>
          </p:cNvPr>
          <p:cNvCxnSpPr>
            <a:stCxn id="21" idx="0"/>
          </p:cNvCxnSpPr>
          <p:nvPr/>
        </p:nvCxnSpPr>
        <p:spPr>
          <a:xfrm rot="10800000">
            <a:off x="4475385" y="31894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135;p18">
            <a:extLst>
              <a:ext uri="{FF2B5EF4-FFF2-40B4-BE49-F238E27FC236}">
                <a16:creationId xmlns:a16="http://schemas.microsoft.com/office/drawing/2014/main" id="{9B2CC6DE-9E74-726A-5E93-AE8B6DC2F544}"/>
              </a:ext>
            </a:extLst>
          </p:cNvPr>
          <p:cNvCxnSpPr>
            <a:stCxn id="22" idx="0"/>
          </p:cNvCxnSpPr>
          <p:nvPr/>
        </p:nvCxnSpPr>
        <p:spPr>
          <a:xfrm rot="10800000">
            <a:off x="6418018" y="31894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6;p18">
            <a:extLst>
              <a:ext uri="{FF2B5EF4-FFF2-40B4-BE49-F238E27FC236}">
                <a16:creationId xmlns:a16="http://schemas.microsoft.com/office/drawing/2014/main" id="{BC1CD904-D6A5-464E-C9E5-AF3EE4C11B43}"/>
              </a:ext>
            </a:extLst>
          </p:cNvPr>
          <p:cNvSpPr/>
          <p:nvPr/>
        </p:nvSpPr>
        <p:spPr>
          <a:xfrm>
            <a:off x="8297200" y="35065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99;p18">
            <a:extLst>
              <a:ext uri="{FF2B5EF4-FFF2-40B4-BE49-F238E27FC236}">
                <a16:creationId xmlns:a16="http://schemas.microsoft.com/office/drawing/2014/main" id="{ADA09421-B26D-AE5B-19F2-E819B56D1BD7}"/>
              </a:ext>
            </a:extLst>
          </p:cNvPr>
          <p:cNvCxnSpPr>
            <a:endCxn id="35" idx="2"/>
          </p:cNvCxnSpPr>
          <p:nvPr/>
        </p:nvCxnSpPr>
        <p:spPr>
          <a:xfrm>
            <a:off x="6481467" y="35700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06;p18">
            <a:extLst>
              <a:ext uri="{FF2B5EF4-FFF2-40B4-BE49-F238E27FC236}">
                <a16:creationId xmlns:a16="http://schemas.microsoft.com/office/drawing/2014/main" id="{12690EC5-8F73-E53B-3D80-8EF832FB0F53}"/>
              </a:ext>
            </a:extLst>
          </p:cNvPr>
          <p:cNvCxnSpPr>
            <a:stCxn id="35" idx="4"/>
          </p:cNvCxnSpPr>
          <p:nvPr/>
        </p:nvCxnSpPr>
        <p:spPr>
          <a:xfrm>
            <a:off x="8360650" y="36334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35;p18">
            <a:extLst>
              <a:ext uri="{FF2B5EF4-FFF2-40B4-BE49-F238E27FC236}">
                <a16:creationId xmlns:a16="http://schemas.microsoft.com/office/drawing/2014/main" id="{5FD974D4-5EB9-CBD1-7087-75C51D75BBF6}"/>
              </a:ext>
            </a:extLst>
          </p:cNvPr>
          <p:cNvCxnSpPr>
            <a:stCxn id="35" idx="0"/>
          </p:cNvCxnSpPr>
          <p:nvPr/>
        </p:nvCxnSpPr>
        <p:spPr>
          <a:xfrm rot="10800000">
            <a:off x="8360650" y="31894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CAC147-2517-9F32-E3A8-4530294675B0}"/>
              </a:ext>
            </a:extLst>
          </p:cNvPr>
          <p:cNvSpPr txBox="1"/>
          <p:nvPr/>
        </p:nvSpPr>
        <p:spPr>
          <a:xfrm>
            <a:off x="20229" y="255842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1970-е годы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7AAAE-DAA0-B6DB-95C6-D442E7345AA1}"/>
              </a:ext>
            </a:extLst>
          </p:cNvPr>
          <p:cNvSpPr txBox="1"/>
          <p:nvPr/>
        </p:nvSpPr>
        <p:spPr>
          <a:xfrm>
            <a:off x="1769297" y="255842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1980-е годы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34F8A7-C329-1FCE-C874-840C2EA60361}"/>
              </a:ext>
            </a:extLst>
          </p:cNvPr>
          <p:cNvSpPr txBox="1"/>
          <p:nvPr/>
        </p:nvSpPr>
        <p:spPr>
          <a:xfrm>
            <a:off x="3711931" y="255842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1990-е годы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559182-323A-2D3E-EC93-7A878E08DB46}"/>
              </a:ext>
            </a:extLst>
          </p:cNvPr>
          <p:cNvSpPr txBox="1"/>
          <p:nvPr/>
        </p:nvSpPr>
        <p:spPr>
          <a:xfrm>
            <a:off x="5589556" y="2558429"/>
            <a:ext cx="165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Конец 1990-х – 2000-е годы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8494B2-9126-0A83-5453-DE6FFC979A7A}"/>
              </a:ext>
            </a:extLst>
          </p:cNvPr>
          <p:cNvSpPr txBox="1"/>
          <p:nvPr/>
        </p:nvSpPr>
        <p:spPr>
          <a:xfrm>
            <a:off x="7592267" y="2558429"/>
            <a:ext cx="152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2010-е годы и позже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9673E5-3C9C-DC50-2568-9C53BD8765F5}"/>
              </a:ext>
            </a:extLst>
          </p:cNvPr>
          <p:cNvSpPr txBox="1"/>
          <p:nvPr/>
        </p:nvSpPr>
        <p:spPr>
          <a:xfrm>
            <a:off x="200492" y="3908987"/>
            <a:ext cx="1485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Отсутствие встроенных звуковых систем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FCA820-0E37-8661-4536-F2C8AA4F2314}"/>
              </a:ext>
            </a:extLst>
          </p:cNvPr>
          <p:cNvSpPr txBox="1"/>
          <p:nvPr/>
        </p:nvSpPr>
        <p:spPr>
          <a:xfrm>
            <a:off x="1977202" y="3908987"/>
            <a:ext cx="1111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Появление звуковых карт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505499-6D32-9C64-14BF-E098860FFE37}"/>
              </a:ext>
            </a:extLst>
          </p:cNvPr>
          <p:cNvSpPr txBox="1"/>
          <p:nvPr/>
        </p:nvSpPr>
        <p:spPr>
          <a:xfrm>
            <a:off x="3512363" y="3908987"/>
            <a:ext cx="1934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Появление MIDI и улучшение технологий цифрового звука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798383-78C2-FF41-2088-ACD1E079FDB6}"/>
              </a:ext>
            </a:extLst>
          </p:cNvPr>
          <p:cNvSpPr txBox="1"/>
          <p:nvPr/>
        </p:nvSpPr>
        <p:spPr>
          <a:xfrm>
            <a:off x="5572013" y="3908987"/>
            <a:ext cx="1674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Введение многоканального звука 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095A1C-1C4A-4C7B-0850-6E0BA0F79FAD}"/>
              </a:ext>
            </a:extLst>
          </p:cNvPr>
          <p:cNvSpPr txBox="1"/>
          <p:nvPr/>
        </p:nvSpPr>
        <p:spPr>
          <a:xfrm>
            <a:off x="6878041" y="3908987"/>
            <a:ext cx="19529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Встроенные </a:t>
            </a:r>
            <a:r>
              <a:rPr lang="ru-RU" b="1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аудиокоды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появление технологии Dolby </a:t>
            </a:r>
            <a:r>
              <a:rPr lang="ru-RU" b="1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Atmos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96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E81B-C94A-3377-4D00-B3BCDD71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DDB754F-C0BB-EE9A-61D6-C8881AFFA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464" y="865766"/>
            <a:ext cx="6029831" cy="4025013"/>
          </a:xfrm>
        </p:spPr>
        <p:txBody>
          <a:bodyPr/>
          <a:lstStyle/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Тип: колонки</a:t>
            </a: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Формат системы: 2.0</a:t>
            </a: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Расположение регулятора: боковая панель</a:t>
            </a: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Тип проводного соединения 3.5</a:t>
            </a:r>
            <a:r>
              <a:rPr lang="ru-RU" sz="1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Jack</a:t>
            </a: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динамиков: 2 </a:t>
            </a:r>
            <a:r>
              <a:rPr lang="ru-RU" sz="1600" b="0" i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шт</a:t>
            </a:r>
            <a:endParaRPr lang="ru-RU" sz="1600" b="0" i="0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Мощность: 5 Вт</a:t>
            </a: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Минимальная воспроизводимая частота: 200 Гц</a:t>
            </a: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Максимальная воспроизводимая частота: 18000 Гц</a:t>
            </a: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общих искажений: 3 %</a:t>
            </a: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Питание: от 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endParaRPr lang="ru-RU" sz="1600" b="0" i="0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Отсутствует: подсветка, дисплей, часы, влагозащищенный корпус, встроенный микрофон, крепление, управление со смартфона/приложение, регулировка высоких/низких частот, усиление низких частот, беспроводное подключение, аналоговые разъемы и </a:t>
            </a:r>
            <a:r>
              <a:rPr lang="ru-RU" sz="1600" b="0" i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тд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0" i="0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5AFA4DC-7544-16D7-1581-A7AA612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85" y="157880"/>
            <a:ext cx="7704000" cy="707886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Defender SPK-22</a:t>
            </a:r>
            <a:endParaRPr lang="ru-RU" b="0" dirty="0">
              <a:solidFill>
                <a:schemeClr val="tx2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F2A5C-ABBA-3173-2C6D-8D4001851A5B}"/>
              </a:ext>
            </a:extLst>
          </p:cNvPr>
          <p:cNvSpPr txBox="1"/>
          <p:nvPr/>
        </p:nvSpPr>
        <p:spPr>
          <a:xfrm>
            <a:off x="6125000" y="3282244"/>
            <a:ext cx="3002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199 р.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9D98B1-6F55-1008-8C6A-C0E1E415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75" r="11225"/>
          <a:stretch/>
        </p:blipFill>
        <p:spPr>
          <a:xfrm>
            <a:off x="6486741" y="993688"/>
            <a:ext cx="2279124" cy="18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7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76DF1-ED28-96E1-211B-EFE020F8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31ABF5E-C3BD-5E38-C6DF-603EAB5F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85" y="157880"/>
            <a:ext cx="7704000" cy="707886"/>
          </a:xfrm>
        </p:spPr>
        <p:txBody>
          <a:bodyPr/>
          <a:lstStyle/>
          <a:p>
            <a:pPr algn="l">
              <a:spcAft>
                <a:spcPts val="2400"/>
              </a:spcAft>
            </a:pPr>
            <a:r>
              <a:rPr lang="ru-RU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Умная колонка </a:t>
            </a:r>
            <a:r>
              <a:rPr lang="ru-RU" b="0" i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Яндекс.Станция</a:t>
            </a:r>
            <a:r>
              <a:rPr lang="ru-RU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Макс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DD70B-DBAC-27AD-F163-161BDFF1CCA8}"/>
              </a:ext>
            </a:extLst>
          </p:cNvPr>
          <p:cNvSpPr txBox="1"/>
          <p:nvPr/>
        </p:nvSpPr>
        <p:spPr>
          <a:xfrm>
            <a:off x="6284481" y="4176830"/>
            <a:ext cx="3002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34 999 р.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BFCCA5-5FA9-0D4B-F90F-D608D711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08" y="1117923"/>
            <a:ext cx="2182528" cy="2649679"/>
          </a:xfrm>
          <a:prstGeom prst="rect">
            <a:avLst/>
          </a:prstGeom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id="{DD38C297-795C-4608-AE9D-1D9B9D9D7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464" y="983152"/>
            <a:ext cx="6352966" cy="3907627"/>
          </a:xfrm>
        </p:spPr>
        <p:txBody>
          <a:bodyPr/>
          <a:lstStyle/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Тип: умная колонка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Формат системы: 2.1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Расположение регулятора: верхняя панель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Беспроводные подключения: </a:t>
            </a:r>
            <a:r>
              <a:rPr lang="en-US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Matter, </a:t>
            </a:r>
            <a:r>
              <a:rPr lang="en-US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Zigbee</a:t>
            </a:r>
            <a:endParaRPr lang="ru-RU" sz="1600" b="0" i="0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Тип проводного соединения: 3.5</a:t>
            </a:r>
            <a:r>
              <a:rPr lang="ru-RU" sz="1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Jack,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HDMI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динамиков: 5 </a:t>
            </a:r>
            <a:r>
              <a:rPr lang="ru-RU" sz="1600" b="0" i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шт</a:t>
            </a:r>
            <a:endParaRPr lang="ru-RU" sz="1600" b="0" i="0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Мощность: 65 Вт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Минимальная воспроизводимая частота: 45 Гц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Максимальная воспроизводимая частота: 20000 Гц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Пульт дистанционного управления: беспроводной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Питание: от сети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Экосистема умного дома: </a:t>
            </a: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Яндекс</a:t>
            </a:r>
            <a:endParaRPr lang="ru-RU" sz="1600" b="0" i="0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Особенности: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линейный 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AUX 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вход, порт USB для зарядки мобильных устройств, управление со смартфона/приложения, Голосовой помощник (Алиса), 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0" i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YandexGPT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встроенный хаб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3429550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85BFB-1E22-7753-32F1-BD1C7F05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45B8BC9-84C6-08FD-9E4E-3B57055AE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464" y="783770"/>
            <a:ext cx="6572972" cy="4107009"/>
          </a:xfrm>
        </p:spPr>
        <p:txBody>
          <a:bodyPr/>
          <a:lstStyle/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Тип: аудиосистема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Формат системы: 2.1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Расположение регулятора: верхняя панель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Беспроводные подключения: </a:t>
            </a:r>
            <a:r>
              <a:rPr lang="ru-RU" sz="1600" b="0" i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AirPlay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600" b="0" i="0" u="none" strike="noStrike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-Fi</a:t>
            </a:r>
            <a:endParaRPr lang="ru-RU" sz="1600" b="0" i="0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Тип проводного соединения 3.5</a:t>
            </a:r>
            <a:r>
              <a:rPr lang="ru-RU" sz="1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Jack,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6.3</a:t>
            </a:r>
            <a:r>
              <a:rPr lang="ru-RU" sz="1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Jack</a:t>
            </a:r>
            <a:endParaRPr lang="en-US" sz="1600" b="0" i="0" u="none" strike="noStrike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Аналоговые разъемы</a:t>
            </a:r>
            <a:r>
              <a:rPr lang="ru-RU" sz="1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разъем для гитары x2 </a:t>
            </a:r>
            <a:r>
              <a:rPr lang="ru-RU" sz="1600" b="0" i="0" u="none" strike="noStrike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шт</a:t>
            </a:r>
            <a:r>
              <a:rPr lang="ru-RU" sz="1600" b="0" i="0" u="none" strike="noStrike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разъем для микро x2 шт.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динамиков: 6 </a:t>
            </a:r>
            <a:r>
              <a:rPr lang="ru-RU" sz="1600" b="0" i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шт</a:t>
            </a:r>
            <a:endParaRPr lang="ru-RU" sz="1600" b="0" i="0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Мощность: 1100 Вт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Минимальная воспроизводимая частота: 30 Гц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Максимальная воспроизводимая частота: 20000 Гц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Декодеры: 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Dolby ATMOS</a:t>
            </a:r>
            <a:endParaRPr lang="ru-RU" sz="1600" b="0" i="0" dirty="0"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Питание: от сети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Особенности: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регулировка высоких/низких частот, линейный 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AUX 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вход, интерфейс 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USB Type A (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флэшки), воспроизведение с 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USB </a:t>
            </a:r>
            <a:r>
              <a:rPr lang="ru-RU" sz="1600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накопителей, караоке, порт USB для зарядки мобильных устройств, управление со смартфона/приложения,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126D9D-B9BB-A90B-311B-DC139E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85" y="157880"/>
            <a:ext cx="7704000" cy="707886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JBL 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PartyBox</a:t>
            </a:r>
            <a:r>
              <a:rPr lang="en-US" b="0" i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Ultimate</a:t>
            </a:r>
            <a:endParaRPr lang="ru-RU" b="0" dirty="0">
              <a:solidFill>
                <a:schemeClr val="accent4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22CAE-1A0A-A187-D012-A9B28BD9D840}"/>
              </a:ext>
            </a:extLst>
          </p:cNvPr>
          <p:cNvSpPr txBox="1"/>
          <p:nvPr/>
        </p:nvSpPr>
        <p:spPr>
          <a:xfrm>
            <a:off x="6490176" y="4114627"/>
            <a:ext cx="3002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159 999 р.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6DF2CE-64D2-3663-8388-E0759001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12" r="11187" b="3069"/>
          <a:stretch/>
        </p:blipFill>
        <p:spPr>
          <a:xfrm>
            <a:off x="7221457" y="953246"/>
            <a:ext cx="1540042" cy="28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5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0797920-312B-376D-A6E0-70364A47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644" y="1221581"/>
            <a:ext cx="8427852" cy="372903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indent="0">
              <a:spcAft>
                <a:spcPts val="800"/>
              </a:spcAft>
              <a:buNone/>
            </a:pPr>
            <a:r>
              <a:rPr lang="ru-RU" sz="1800" kern="10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Функции звуковой системы:</a:t>
            </a:r>
          </a:p>
          <a:p>
            <a:pPr indent="450215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Запись звуковых сигналов;</a:t>
            </a:r>
          </a:p>
          <a:p>
            <a:pPr indent="450215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2. Воспроизведение</a:t>
            </a:r>
          </a:p>
          <a:p>
            <a:pPr indent="450215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3. Микширование;</a:t>
            </a:r>
          </a:p>
          <a:p>
            <a:pPr indent="450215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4. Обработка звуковых сигналов;</a:t>
            </a:r>
          </a:p>
          <a:p>
            <a:pPr indent="0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5. Генерирование звуков;</a:t>
            </a:r>
          </a:p>
          <a:p>
            <a:pPr indent="0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6. Управление работой внешних электронных</a:t>
            </a:r>
          </a:p>
          <a:p>
            <a:pPr indent="0" algn="ctr">
              <a:spcAft>
                <a:spcPts val="800"/>
              </a:spcAft>
              <a:buNone/>
            </a:pP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музыка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льных</a:t>
            </a:r>
            <a:r>
              <a:rPr lang="ru-RU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инструментов.</a:t>
            </a:r>
          </a:p>
          <a:p>
            <a:pPr marL="139700" indent="0">
              <a:buNone/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741955-E8C0-A426-E44B-71799534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Функции звуковой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17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EC7D994-FA03-F273-3FB5-78E25E427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100" y="1457539"/>
            <a:ext cx="5123810" cy="301820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звуковой системы ПК:</a:t>
            </a:r>
          </a:p>
          <a:p>
            <a:pPr marL="342900" lvl="0" indent="-342900">
              <a:spcAft>
                <a:spcPts val="800"/>
              </a:spcAft>
              <a:buClr>
                <a:schemeClr val="accent3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записи и воспроизведения звука</a:t>
            </a:r>
          </a:p>
          <a:p>
            <a:pPr marL="342900" lvl="0" indent="-342900">
              <a:spcAft>
                <a:spcPts val="800"/>
              </a:spcAft>
              <a:buClr>
                <a:schemeClr val="accent3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синтезатора</a:t>
            </a:r>
          </a:p>
          <a:p>
            <a:pPr marL="342900" lvl="0" indent="-342900">
              <a:spcAft>
                <a:spcPts val="800"/>
              </a:spcAft>
              <a:buClr>
                <a:schemeClr val="accent3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интерфейсов</a:t>
            </a:r>
          </a:p>
          <a:p>
            <a:pPr marL="342900" lvl="0" indent="-342900">
              <a:spcAft>
                <a:spcPts val="800"/>
              </a:spcAft>
              <a:buClr>
                <a:schemeClr val="accent3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микшера</a:t>
            </a:r>
          </a:p>
          <a:p>
            <a:pPr marL="342900" lvl="0" indent="-342900">
              <a:spcAft>
                <a:spcPts val="800"/>
              </a:spcAft>
              <a:buClr>
                <a:schemeClr val="accent3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акустическая система</a:t>
            </a:r>
          </a:p>
          <a:p>
            <a:pPr marL="0" indent="0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Первые четыре модуля, как правило, устанавливаются на звуковой карте. 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65DB5D4-1FBB-C30E-74F4-0FBB3F47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звуковой системы ПК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D85D99-EAD8-5378-DB7D-9405C5F2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55" y="2328712"/>
            <a:ext cx="3852672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7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1B4BFAC-E5F1-06C5-4AE1-1D95A9F7A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4" y="1028702"/>
            <a:ext cx="8885154" cy="1109482"/>
          </a:xfrm>
        </p:spPr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Осуществляет аналого-цифровое и цифро-аналоговое преобразования в режиме программной передачи звуковых данных или передачи их по каналам DMA(-канал прямого доступа к памяти).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32EC369-122A-97B6-4F58-9DEF605B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0" y="328613"/>
            <a:ext cx="7704000" cy="700087"/>
          </a:xfrm>
        </p:spPr>
        <p:txBody>
          <a:bodyPr/>
          <a:lstStyle/>
          <a:p>
            <a:r>
              <a:rPr lang="ru-RU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Модуль записи\воспроизведения</a:t>
            </a:r>
            <a:endParaRPr lang="ru-RU" sz="3200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C5C313F6-50E9-5788-3E13-793BAE820E03}"/>
              </a:ext>
            </a:extLst>
          </p:cNvPr>
          <p:cNvSpPr txBox="1">
            <a:spLocks/>
          </p:cNvSpPr>
          <p:nvPr/>
        </p:nvSpPr>
        <p:spPr>
          <a:xfrm>
            <a:off x="64293" y="2138184"/>
            <a:ext cx="5184862" cy="2792186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Аналого-цифровое преобразование состоит из следующих этапов:</a:t>
            </a:r>
          </a:p>
          <a:p>
            <a:pPr marL="342900" lvl="0" indent="-342900"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Дискретизация </a:t>
            </a:r>
          </a:p>
          <a:p>
            <a:pPr marL="342900" lvl="0" indent="-342900"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Квантование</a:t>
            </a:r>
          </a:p>
          <a:p>
            <a:pPr marL="342900" lvl="0" indent="-342900"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Кодирование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CCEBDD-6A6B-D32E-D181-364CED02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155" y="2138184"/>
            <a:ext cx="3701790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8E78C-4760-E2FE-1D72-78520C897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192F23C-7A9C-0D9A-5E47-0A3E4734A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37" y="1167386"/>
            <a:ext cx="8935327" cy="834474"/>
          </a:xfrm>
        </p:spPr>
        <p:txBody>
          <a:bodyPr/>
          <a:lstStyle/>
          <a:p>
            <a:pPr marL="139700" indent="0">
              <a:spcAft>
                <a:spcPts val="800"/>
              </a:spcAft>
              <a:buNone/>
            </a:pP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Синтезирование представляет собой процесс воссоздания структуры музыкального тона. </a:t>
            </a:r>
            <a:endParaRPr lang="ru-RU" sz="1800" kern="1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A41FEF2-6DA3-895C-9F4F-A4C47905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0" y="328613"/>
            <a:ext cx="7704000" cy="700087"/>
          </a:xfrm>
        </p:spPr>
        <p:txBody>
          <a:bodyPr/>
          <a:lstStyle/>
          <a:p>
            <a:r>
              <a:rPr lang="ru-RU" sz="32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Модуль </a:t>
            </a:r>
            <a:r>
              <a:rPr lang="ru-RU" sz="32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синтезатора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491667B2-DDD7-E53C-40EC-1401725B6200}"/>
              </a:ext>
            </a:extLst>
          </p:cNvPr>
          <p:cNvSpPr txBox="1">
            <a:spLocks/>
          </p:cNvSpPr>
          <p:nvPr/>
        </p:nvSpPr>
        <p:spPr>
          <a:xfrm>
            <a:off x="104337" y="2385690"/>
            <a:ext cx="8935327" cy="2041931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>
              <a:spcAft>
                <a:spcPts val="800"/>
              </a:spcAft>
              <a:buNone/>
            </a:pP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Звук создаётся следующим образом:</a:t>
            </a:r>
            <a:endParaRPr lang="ru-RU" sz="1800" kern="1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spcAft>
                <a:spcPts val="800"/>
              </a:spcAft>
              <a:buNone/>
            </a:pP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ифровое устройство с помощью какого-либо метода синтеза генерирует сигнал возбуждения с заданной высотой звука, максимально близко к характеристикам музыкального инструмента в фазе поддержки. Затем сигнал подаётся на фильтр, имитирующий АЧХ(амплитудно-частотную характеристику) инструмента. На другой вход фильтра подаётся сигнал амплитудной огибающей того же инструмента.</a:t>
            </a:r>
            <a:endParaRPr lang="ru-RU" sz="1800" kern="1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7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C1AF2-F035-19CE-27D0-458B37196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F59B1B3-DB04-AE30-5451-1773A0131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297" y="1221637"/>
            <a:ext cx="6882062" cy="1350113"/>
          </a:xfr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/>
          <a:lstStyle/>
          <a:p>
            <a:pPr marL="139700" indent="0">
              <a:spcAft>
                <a:spcPts val="800"/>
              </a:spcAft>
              <a:buNone/>
            </a:pP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 интерфейсов. Обеспечивает обмен данными между звуковой системой и другими устройствами. </a:t>
            </a:r>
            <a:r>
              <a:rPr lang="ru-RU" sz="1800" kern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Midi</a:t>
            </a: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(-цифровой интерфейс музыкальных инструментов) позволяет подключать внешние звуковые устройства.</a:t>
            </a:r>
            <a:endParaRPr lang="ru-RU" sz="1800" kern="1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6BF7D2C-484F-EED9-3FA7-56DD72E1E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7365"/>
            <a:ext cx="7704000" cy="700087"/>
          </a:xfrm>
        </p:spPr>
        <p:txBody>
          <a:bodyPr/>
          <a:lstStyle/>
          <a:p>
            <a:r>
              <a:rPr lang="ru-RU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Модуль интерфейсов и модуль микшера</a:t>
            </a:r>
            <a:endParaRPr lang="ru-RU" sz="3200" dirty="0"/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A7FAA52C-40E2-B96A-1771-09C780194F25}"/>
              </a:ext>
            </a:extLst>
          </p:cNvPr>
          <p:cNvSpPr txBox="1">
            <a:spLocks/>
          </p:cNvSpPr>
          <p:nvPr/>
        </p:nvSpPr>
        <p:spPr>
          <a:xfrm>
            <a:off x="2103808" y="2778867"/>
            <a:ext cx="6882062" cy="186360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lvl="0" indent="0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 микшера звуковой карты выполняет:</a:t>
            </a:r>
            <a:endParaRPr lang="ru-RU" sz="1800" kern="100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Коммутацию (подключение/отключение) источников и приемников звуковых сигналов, а также регулирование их уровня</a:t>
            </a:r>
            <a:endParaRPr lang="ru-RU" sz="1800" kern="100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Микширование (смешивание) нескольких звуковых сигналов и регулирование уровня результирующего сигнала</a:t>
            </a:r>
            <a:endParaRPr lang="ru-RU" sz="1800" kern="1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5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811E9-4D48-D0E5-C440-D5882F5D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6362F22-1C2F-0586-13FA-C2163D2B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0" y="328613"/>
            <a:ext cx="7704000" cy="700087"/>
          </a:xfrm>
        </p:spPr>
        <p:txBody>
          <a:bodyPr/>
          <a:lstStyle/>
          <a:p>
            <a:r>
              <a:rPr lang="ru-RU" sz="32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Звуковая карта</a:t>
            </a:r>
            <a:endParaRPr lang="ru-RU" sz="3200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CB33A1BE-BA71-0223-4968-03F0B96A795E}"/>
              </a:ext>
            </a:extLst>
          </p:cNvPr>
          <p:cNvSpPr txBox="1">
            <a:spLocks/>
          </p:cNvSpPr>
          <p:nvPr/>
        </p:nvSpPr>
        <p:spPr>
          <a:xfrm>
            <a:off x="353051" y="1334236"/>
            <a:ext cx="3578901" cy="3149656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39700" indent="0">
              <a:spcAft>
                <a:spcPts val="800"/>
              </a:spcAft>
              <a:buNone/>
            </a:pPr>
            <a:r>
              <a:rPr lang="ru-RU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Звуковая карта — это устройство, которое отвечает за обработку и воспроизведение звука в компьютере. Она может быть как встроенной в материнскую плату, так и отдельной (дополнительной) компонентой, устанавливаемой в один из слотов расширения.</a:t>
            </a:r>
            <a:endParaRPr lang="ru-RU" sz="1800" kern="1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Звуковая карта PCI-E Creative Sound Blaster ZxR - Pic n 300827">
            <a:extLst>
              <a:ext uri="{FF2B5EF4-FFF2-40B4-BE49-F238E27FC236}">
                <a16:creationId xmlns:a16="http://schemas.microsoft.com/office/drawing/2014/main" id="{6FDC99F7-BB86-E3B0-1175-C5130304C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801" y="1334237"/>
            <a:ext cx="4492148" cy="31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4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BAF2-530E-CAC3-52C4-70899576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BB01C4-31BC-6711-E22E-C81E0B10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0" y="328613"/>
            <a:ext cx="7704000" cy="700087"/>
          </a:xfrm>
        </p:spPr>
        <p:txBody>
          <a:bodyPr/>
          <a:lstStyle/>
          <a:p>
            <a:r>
              <a:rPr lang="ru-RU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Кодирование и декодирование звука</a:t>
            </a:r>
            <a:endParaRPr lang="ru-RU" sz="3200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0B1A6231-7FC9-3034-9F15-DD2574E296B9}"/>
              </a:ext>
            </a:extLst>
          </p:cNvPr>
          <p:cNvSpPr txBox="1">
            <a:spLocks/>
          </p:cNvSpPr>
          <p:nvPr/>
        </p:nvSpPr>
        <p:spPr>
          <a:xfrm>
            <a:off x="140942" y="1028701"/>
            <a:ext cx="8862117" cy="3474547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just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Кодирование и декодирование звука в звуковых системах ПК — это процесс преобразования аудиосигналов в цифровой формат и обратно. 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Кодирование: Аудиосигнал (аналоговый) преобразуется в цифровой формат с помощью аналого-цифрового преобразователя (АЦП). Это позволяет сохранить звук в виде чисел, что удобно для хранения и обработки.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Декодирование: Цифровые данные преобразуются обратно в аналоговый сигнал с помощью цифро-аналогового преобразователя (ЦАП), что позволяет воспроизводить звук через динамики или наушники. 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Эти процессы обеспечивают качество звука и позволяют использовать различные форматы, такие как MP3, WAV и другие.</a:t>
            </a:r>
          </a:p>
        </p:txBody>
      </p:sp>
    </p:spTree>
    <p:extLst>
      <p:ext uri="{BB962C8B-B14F-4D97-AF65-F5344CB8AC3E}">
        <p14:creationId xmlns:p14="http://schemas.microsoft.com/office/powerpoint/2010/main" val="2867855987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1492</Words>
  <Application>Microsoft Office PowerPoint</Application>
  <PresentationFormat>Экран (16:9)</PresentationFormat>
  <Paragraphs>212</Paragraphs>
  <Slides>22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Times New Roman</vt:lpstr>
      <vt:lpstr>Anaheim</vt:lpstr>
      <vt:lpstr>Fira Sans Condensed Light</vt:lpstr>
      <vt:lpstr>Fira Sans Condensed</vt:lpstr>
      <vt:lpstr>Courier New</vt:lpstr>
      <vt:lpstr>Wingdings</vt:lpstr>
      <vt:lpstr>Roboto Condensed Light</vt:lpstr>
      <vt:lpstr>Arial</vt:lpstr>
      <vt:lpstr>Rajdhani</vt:lpstr>
      <vt:lpstr>AI Tech Agency Infographics by Slidesgo</vt:lpstr>
      <vt:lpstr>Звуковая система ПК</vt:lpstr>
      <vt:lpstr>Звуковая система ПК, История</vt:lpstr>
      <vt:lpstr>Функции звуковой системы</vt:lpstr>
      <vt:lpstr>Структура звуковой системы ПК</vt:lpstr>
      <vt:lpstr>Модуль записи\воспроизведения</vt:lpstr>
      <vt:lpstr>Модуль синтезатора</vt:lpstr>
      <vt:lpstr>Модуль интерфейсов и модуль микшера</vt:lpstr>
      <vt:lpstr>Звуковая карта</vt:lpstr>
      <vt:lpstr>Кодирование и декодирование звука</vt:lpstr>
      <vt:lpstr>Основные характеристики звуковых карт</vt:lpstr>
      <vt:lpstr>Виды звуковых карт</vt:lpstr>
      <vt:lpstr>Некоторые Интерфейсы подключения</vt:lpstr>
      <vt:lpstr>Акустическая система</vt:lpstr>
      <vt:lpstr>Характеристики акустической системы</vt:lpstr>
      <vt:lpstr>Форматы акустических систем</vt:lpstr>
      <vt:lpstr>Звуковая карта ASUS Xonar U7 MKII</vt:lpstr>
      <vt:lpstr>Звуковая карта ASUS STRIX RAID DLX</vt:lpstr>
      <vt:lpstr>Звуковая карта Creative Sound BlasterX AE-5 Plus</vt:lpstr>
      <vt:lpstr>Звуковая карта Focusrite Clarett+ 8Pre</vt:lpstr>
      <vt:lpstr>Defender SPK-22</vt:lpstr>
      <vt:lpstr>Умная колонка Яндекс.Станция Макс</vt:lpstr>
      <vt:lpstr>JBL PartyBox Ultimate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Звуковая система ПК</dc:title>
  <dc:creator>Екатерина</dc:creator>
  <cp:lastModifiedBy>Екатерина Великая</cp:lastModifiedBy>
  <cp:revision>25</cp:revision>
  <dcterms:modified xsi:type="dcterms:W3CDTF">2025-04-14T06:57:05Z</dcterms:modified>
</cp:coreProperties>
</file>